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0" r:id="rId4"/>
    <p:sldId id="258" r:id="rId5"/>
    <p:sldId id="259" r:id="rId6"/>
    <p:sldId id="260" r:id="rId7"/>
    <p:sldId id="271" r:id="rId8"/>
    <p:sldId id="272" r:id="rId9"/>
    <p:sldId id="261" r:id="rId10"/>
    <p:sldId id="262" r:id="rId11"/>
    <p:sldId id="263" r:id="rId12"/>
    <p:sldId id="273" r:id="rId13"/>
    <p:sldId id="274" r:id="rId14"/>
    <p:sldId id="275" r:id="rId15"/>
    <p:sldId id="264" r:id="rId16"/>
    <p:sldId id="265" r:id="rId17"/>
    <p:sldId id="266" r:id="rId18"/>
    <p:sldId id="276" r:id="rId19"/>
    <p:sldId id="277" r:id="rId20"/>
    <p:sldId id="267" r:id="rId21"/>
    <p:sldId id="268" r:id="rId22"/>
    <p:sldId id="269"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63F27F6-48D7-4FAE-989F-108ECA483896}">
          <p14:sldIdLst>
            <p14:sldId id="256"/>
            <p14:sldId id="257"/>
            <p14:sldId id="270"/>
            <p14:sldId id="258"/>
            <p14:sldId id="259"/>
            <p14:sldId id="260"/>
            <p14:sldId id="271"/>
            <p14:sldId id="272"/>
            <p14:sldId id="261"/>
            <p14:sldId id="262"/>
          </p14:sldIdLst>
        </p14:section>
        <p14:section name="Section sans titre" id="{73370D05-368B-4C08-BBAE-B483FFA8F27E}">
          <p14:sldIdLst>
            <p14:sldId id="263"/>
            <p14:sldId id="273"/>
            <p14:sldId id="274"/>
            <p14:sldId id="275"/>
            <p14:sldId id="264"/>
            <p14:sldId id="265"/>
            <p14:sldId id="266"/>
            <p14:sldId id="276"/>
            <p14:sldId id="277"/>
            <p14:sldId id="267"/>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204" autoAdjust="0"/>
  </p:normalViewPr>
  <p:slideViewPr>
    <p:cSldViewPr snapToGrid="0">
      <p:cViewPr varScale="1">
        <p:scale>
          <a:sx n="103" d="100"/>
          <a:sy n="103" d="100"/>
        </p:scale>
        <p:origin x="9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17DE5-6384-4047-8211-84A06E617753}" type="datetimeFigureOut">
              <a:rPr lang="fr-FR" smtClean="0"/>
              <a:t>26/01/2026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6CA013-CF6E-418A-8CCB-D027AC0F6C63}" type="slidenum">
              <a:rPr lang="fr-FR" smtClean="0"/>
              <a:t>‹N°›</a:t>
            </a:fld>
            <a:endParaRPr lang="fr-FR"/>
          </a:p>
        </p:txBody>
      </p:sp>
    </p:spTree>
    <p:extLst>
      <p:ext uri="{BB962C8B-B14F-4D97-AF65-F5344CB8AC3E}">
        <p14:creationId xmlns:p14="http://schemas.microsoft.com/office/powerpoint/2010/main" val="791218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E6CA013-CF6E-418A-8CCB-D027AC0F6C63}" type="slidenum">
              <a:rPr lang="fr-FR" smtClean="0"/>
              <a:t>17</a:t>
            </a:fld>
            <a:endParaRPr lang="fr-FR"/>
          </a:p>
        </p:txBody>
      </p:sp>
    </p:spTree>
    <p:extLst>
      <p:ext uri="{BB962C8B-B14F-4D97-AF65-F5344CB8AC3E}">
        <p14:creationId xmlns:p14="http://schemas.microsoft.com/office/powerpoint/2010/main" val="3422971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6E6CA013-CF6E-418A-8CCB-D027AC0F6C63}" type="slidenum">
              <a:rPr lang="fr-FR" smtClean="0"/>
              <a:t>21</a:t>
            </a:fld>
            <a:endParaRPr lang="fr-FR"/>
          </a:p>
        </p:txBody>
      </p:sp>
    </p:spTree>
    <p:extLst>
      <p:ext uri="{BB962C8B-B14F-4D97-AF65-F5344CB8AC3E}">
        <p14:creationId xmlns:p14="http://schemas.microsoft.com/office/powerpoint/2010/main" val="2707726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A5ADF4-3906-4ED6-9117-4F0D0EC0645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0B6F7A9-8FC4-4C2E-B631-3CB974334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CE8901C-22CD-4B57-AA38-96CD87502A1C}"/>
              </a:ext>
            </a:extLst>
          </p:cNvPr>
          <p:cNvSpPr>
            <a:spLocks noGrp="1"/>
          </p:cNvSpPr>
          <p:nvPr>
            <p:ph type="dt" sz="half" idx="10"/>
          </p:nvPr>
        </p:nvSpPr>
        <p:spPr/>
        <p:txBody>
          <a:bodyPr/>
          <a:lstStyle/>
          <a:p>
            <a:fld id="{64D1E07B-A60C-4FFB-9F06-7A4052B4DE8A}" type="datetime1">
              <a:rPr lang="fr-FR" smtClean="0"/>
              <a:t>26/01/2026</a:t>
            </a:fld>
            <a:endParaRPr lang="fr-FR"/>
          </a:p>
        </p:txBody>
      </p:sp>
      <p:sp>
        <p:nvSpPr>
          <p:cNvPr id="5" name="Espace réservé du pied de page 4">
            <a:extLst>
              <a:ext uri="{FF2B5EF4-FFF2-40B4-BE49-F238E27FC236}">
                <a16:creationId xmlns:a16="http://schemas.microsoft.com/office/drawing/2014/main" id="{A7B8D81C-0820-4BA3-ABB8-C6E3070A1E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4F7DBB4-10BC-4583-BC8F-C9782B892AF5}"/>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2117800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7033AB-F6A8-4FB6-A115-C3659CB12AC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5628189-19E1-4012-8105-3FEB5DD085A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1D4627-EE4D-414F-AC16-7266FA0FDB07}"/>
              </a:ext>
            </a:extLst>
          </p:cNvPr>
          <p:cNvSpPr>
            <a:spLocks noGrp="1"/>
          </p:cNvSpPr>
          <p:nvPr>
            <p:ph type="dt" sz="half" idx="10"/>
          </p:nvPr>
        </p:nvSpPr>
        <p:spPr/>
        <p:txBody>
          <a:bodyPr/>
          <a:lstStyle/>
          <a:p>
            <a:fld id="{288E1DC8-A1DD-4E20-A4FE-1AC5E885B067}" type="datetime1">
              <a:rPr lang="fr-FR" smtClean="0"/>
              <a:t>26/01/2026</a:t>
            </a:fld>
            <a:endParaRPr lang="fr-FR"/>
          </a:p>
        </p:txBody>
      </p:sp>
      <p:sp>
        <p:nvSpPr>
          <p:cNvPr id="5" name="Espace réservé du pied de page 4">
            <a:extLst>
              <a:ext uri="{FF2B5EF4-FFF2-40B4-BE49-F238E27FC236}">
                <a16:creationId xmlns:a16="http://schemas.microsoft.com/office/drawing/2014/main" id="{85FB0DC7-3790-4D74-A32A-810C42C8933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2E3F8D3-2467-4661-8350-286890F57172}"/>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1032227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144873A-2864-42F1-B602-83E13CE4758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F7E37ED-9DF6-41D4-8EF1-00B9BF96C13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8F815C-DD4B-4929-AC32-B389A233B8D0}"/>
              </a:ext>
            </a:extLst>
          </p:cNvPr>
          <p:cNvSpPr>
            <a:spLocks noGrp="1"/>
          </p:cNvSpPr>
          <p:nvPr>
            <p:ph type="dt" sz="half" idx="10"/>
          </p:nvPr>
        </p:nvSpPr>
        <p:spPr/>
        <p:txBody>
          <a:bodyPr/>
          <a:lstStyle/>
          <a:p>
            <a:fld id="{8E23B5FD-A9F9-4763-821B-FBE017A67B5E}" type="datetime1">
              <a:rPr lang="fr-FR" smtClean="0"/>
              <a:t>26/01/2026</a:t>
            </a:fld>
            <a:endParaRPr lang="fr-FR"/>
          </a:p>
        </p:txBody>
      </p:sp>
      <p:sp>
        <p:nvSpPr>
          <p:cNvPr id="5" name="Espace réservé du pied de page 4">
            <a:extLst>
              <a:ext uri="{FF2B5EF4-FFF2-40B4-BE49-F238E27FC236}">
                <a16:creationId xmlns:a16="http://schemas.microsoft.com/office/drawing/2014/main" id="{ECE6AB4D-ADD8-4DD3-8F41-6A8A195748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6902D3A-25A3-4B07-BD3E-A5F932A8BA81}"/>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44020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29D6AF-9EFF-45A7-9746-676E16D582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CF80510-2AF4-464B-9073-66756335A17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ECCA94E-0FB4-4F68-A7F6-38EAF6F061E2}"/>
              </a:ext>
            </a:extLst>
          </p:cNvPr>
          <p:cNvSpPr>
            <a:spLocks noGrp="1"/>
          </p:cNvSpPr>
          <p:nvPr>
            <p:ph type="dt" sz="half" idx="10"/>
          </p:nvPr>
        </p:nvSpPr>
        <p:spPr/>
        <p:txBody>
          <a:bodyPr/>
          <a:lstStyle/>
          <a:p>
            <a:fld id="{6EC9BDF4-5E0D-4CF5-A02F-25376A05373C}" type="datetime1">
              <a:rPr lang="fr-FR" smtClean="0"/>
              <a:t>26/01/2026</a:t>
            </a:fld>
            <a:endParaRPr lang="fr-FR"/>
          </a:p>
        </p:txBody>
      </p:sp>
      <p:sp>
        <p:nvSpPr>
          <p:cNvPr id="5" name="Espace réservé du pied de page 4">
            <a:extLst>
              <a:ext uri="{FF2B5EF4-FFF2-40B4-BE49-F238E27FC236}">
                <a16:creationId xmlns:a16="http://schemas.microsoft.com/office/drawing/2014/main" id="{70B38A0D-41CC-4D78-9BC7-BAB12F5B0B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D16E33-53ED-4225-AF2A-C490E022A898}"/>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426476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0E4DC0-5EBE-47F9-91AF-EB1E6719C46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39E428B-1F1E-4F8A-8602-5471E4A748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BB43897-4922-4092-933A-446A223E5A0C}"/>
              </a:ext>
            </a:extLst>
          </p:cNvPr>
          <p:cNvSpPr>
            <a:spLocks noGrp="1"/>
          </p:cNvSpPr>
          <p:nvPr>
            <p:ph type="dt" sz="half" idx="10"/>
          </p:nvPr>
        </p:nvSpPr>
        <p:spPr/>
        <p:txBody>
          <a:bodyPr/>
          <a:lstStyle/>
          <a:p>
            <a:fld id="{58E10714-D5AD-4F95-B6F5-0203F15CD170}" type="datetime1">
              <a:rPr lang="fr-FR" smtClean="0"/>
              <a:t>26/01/2026</a:t>
            </a:fld>
            <a:endParaRPr lang="fr-FR"/>
          </a:p>
        </p:txBody>
      </p:sp>
      <p:sp>
        <p:nvSpPr>
          <p:cNvPr id="5" name="Espace réservé du pied de page 4">
            <a:extLst>
              <a:ext uri="{FF2B5EF4-FFF2-40B4-BE49-F238E27FC236}">
                <a16:creationId xmlns:a16="http://schemas.microsoft.com/office/drawing/2014/main" id="{DC49A391-03DB-4B5D-8B74-E50E7EB9A1E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C16D789-F626-44B2-BF73-7C6A9B4B427E}"/>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128888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D355B1-25DF-46DF-B929-E97833B8474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B2A34C-7451-45F4-8CF1-58F6296DDEA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7C18C51-E3D8-469D-9DEB-597646570AA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72B12B9-0041-4670-A6D6-E639E98C2C14}"/>
              </a:ext>
            </a:extLst>
          </p:cNvPr>
          <p:cNvSpPr>
            <a:spLocks noGrp="1"/>
          </p:cNvSpPr>
          <p:nvPr>
            <p:ph type="dt" sz="half" idx="10"/>
          </p:nvPr>
        </p:nvSpPr>
        <p:spPr/>
        <p:txBody>
          <a:bodyPr/>
          <a:lstStyle/>
          <a:p>
            <a:fld id="{B3490914-D0E1-4C9F-BAE5-B034178285B3}" type="datetime1">
              <a:rPr lang="fr-FR" smtClean="0"/>
              <a:t>26/01/2026</a:t>
            </a:fld>
            <a:endParaRPr lang="fr-FR"/>
          </a:p>
        </p:txBody>
      </p:sp>
      <p:sp>
        <p:nvSpPr>
          <p:cNvPr id="6" name="Espace réservé du pied de page 5">
            <a:extLst>
              <a:ext uri="{FF2B5EF4-FFF2-40B4-BE49-F238E27FC236}">
                <a16:creationId xmlns:a16="http://schemas.microsoft.com/office/drawing/2014/main" id="{064552D3-5DF2-4790-9308-8E55872812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11F45B1-D76E-4D2C-946F-8CA1C64D6E3E}"/>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56128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CE34D7-8624-41E9-9A48-6DE654CCEDC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CFE9D0D-6FFA-4294-9B0F-0FA6AA69FD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AC16579-7A28-437B-9FC0-F59C5F4E8C7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D04AA62-CF2D-4B6F-9E56-5AB079E1F5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F698B7E-91F7-4119-999A-591569C5D4D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149936F-A94C-4DCB-A44F-EEB1B6C97B19}"/>
              </a:ext>
            </a:extLst>
          </p:cNvPr>
          <p:cNvSpPr>
            <a:spLocks noGrp="1"/>
          </p:cNvSpPr>
          <p:nvPr>
            <p:ph type="dt" sz="half" idx="10"/>
          </p:nvPr>
        </p:nvSpPr>
        <p:spPr/>
        <p:txBody>
          <a:bodyPr/>
          <a:lstStyle/>
          <a:p>
            <a:fld id="{373B821A-A1EC-49F2-8D72-3B494DEFEC58}" type="datetime1">
              <a:rPr lang="fr-FR" smtClean="0"/>
              <a:t>26/01/2026</a:t>
            </a:fld>
            <a:endParaRPr lang="fr-FR"/>
          </a:p>
        </p:txBody>
      </p:sp>
      <p:sp>
        <p:nvSpPr>
          <p:cNvPr id="8" name="Espace réservé du pied de page 7">
            <a:extLst>
              <a:ext uri="{FF2B5EF4-FFF2-40B4-BE49-F238E27FC236}">
                <a16:creationId xmlns:a16="http://schemas.microsoft.com/office/drawing/2014/main" id="{A728ECA8-EB39-416A-8B6E-DB5ED82D317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0A269E6-CE93-4FDF-85C4-6054709A6466}"/>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74847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F267D2-7A3B-4B47-90EF-5AFC7FD362C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2901CAB-DA67-48E0-8FE5-D7D1821ED426}"/>
              </a:ext>
            </a:extLst>
          </p:cNvPr>
          <p:cNvSpPr>
            <a:spLocks noGrp="1"/>
          </p:cNvSpPr>
          <p:nvPr>
            <p:ph type="dt" sz="half" idx="10"/>
          </p:nvPr>
        </p:nvSpPr>
        <p:spPr/>
        <p:txBody>
          <a:bodyPr/>
          <a:lstStyle/>
          <a:p>
            <a:fld id="{6D1E2C22-D95E-4957-9736-7C727E757344}" type="datetime1">
              <a:rPr lang="fr-FR" smtClean="0"/>
              <a:t>26/01/2026</a:t>
            </a:fld>
            <a:endParaRPr lang="fr-FR"/>
          </a:p>
        </p:txBody>
      </p:sp>
      <p:sp>
        <p:nvSpPr>
          <p:cNvPr id="4" name="Espace réservé du pied de page 3">
            <a:extLst>
              <a:ext uri="{FF2B5EF4-FFF2-40B4-BE49-F238E27FC236}">
                <a16:creationId xmlns:a16="http://schemas.microsoft.com/office/drawing/2014/main" id="{3E8E3A7C-4542-43FC-B2F0-0FE90E04373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F00CEB9-86A7-439F-ACA8-17FA2F979623}"/>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2144054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1416A43-9DC2-4B4B-AD08-E9ECAA4F3036}"/>
              </a:ext>
            </a:extLst>
          </p:cNvPr>
          <p:cNvSpPr>
            <a:spLocks noGrp="1"/>
          </p:cNvSpPr>
          <p:nvPr>
            <p:ph type="dt" sz="half" idx="10"/>
          </p:nvPr>
        </p:nvSpPr>
        <p:spPr/>
        <p:txBody>
          <a:bodyPr/>
          <a:lstStyle/>
          <a:p>
            <a:fld id="{2E7776AB-185A-4B19-9976-FC924398FEEB}" type="datetime1">
              <a:rPr lang="fr-FR" smtClean="0"/>
              <a:t>26/01/2026</a:t>
            </a:fld>
            <a:endParaRPr lang="fr-FR"/>
          </a:p>
        </p:txBody>
      </p:sp>
      <p:sp>
        <p:nvSpPr>
          <p:cNvPr id="3" name="Espace réservé du pied de page 2">
            <a:extLst>
              <a:ext uri="{FF2B5EF4-FFF2-40B4-BE49-F238E27FC236}">
                <a16:creationId xmlns:a16="http://schemas.microsoft.com/office/drawing/2014/main" id="{245C5275-FE63-4BDC-82EF-5B2D22FD915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DFDF777-2801-4BB2-8883-4CB61E13780F}"/>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2671379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5632F1-0AD4-41FD-8D47-A8466A3C41D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38DF92F-3107-4511-B34E-747DA2F10F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05D8DF4-3650-434D-BAC3-E63F6CA61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909D993-051C-441F-8D9F-45483D0D689F}"/>
              </a:ext>
            </a:extLst>
          </p:cNvPr>
          <p:cNvSpPr>
            <a:spLocks noGrp="1"/>
          </p:cNvSpPr>
          <p:nvPr>
            <p:ph type="dt" sz="half" idx="10"/>
          </p:nvPr>
        </p:nvSpPr>
        <p:spPr/>
        <p:txBody>
          <a:bodyPr/>
          <a:lstStyle/>
          <a:p>
            <a:fld id="{834C9805-6E0C-4DCF-B5A7-E28021994E7C}" type="datetime1">
              <a:rPr lang="fr-FR" smtClean="0"/>
              <a:t>26/01/2026</a:t>
            </a:fld>
            <a:endParaRPr lang="fr-FR"/>
          </a:p>
        </p:txBody>
      </p:sp>
      <p:sp>
        <p:nvSpPr>
          <p:cNvPr id="6" name="Espace réservé du pied de page 5">
            <a:extLst>
              <a:ext uri="{FF2B5EF4-FFF2-40B4-BE49-F238E27FC236}">
                <a16:creationId xmlns:a16="http://schemas.microsoft.com/office/drawing/2014/main" id="{0F2AB94B-1E85-45E4-A337-FE7AD9AE86E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39E3911-362F-418B-BC7A-B7219FD1D79C}"/>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403144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5C7702-8203-4D53-B811-55BF4EED8E4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7813B59-3051-4DA1-A491-48B8329BB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595580F-9214-44DD-AA5F-60D86E49D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CCB3A79-563B-4645-896C-E94537C8CFA2}"/>
              </a:ext>
            </a:extLst>
          </p:cNvPr>
          <p:cNvSpPr>
            <a:spLocks noGrp="1"/>
          </p:cNvSpPr>
          <p:nvPr>
            <p:ph type="dt" sz="half" idx="10"/>
          </p:nvPr>
        </p:nvSpPr>
        <p:spPr/>
        <p:txBody>
          <a:bodyPr/>
          <a:lstStyle/>
          <a:p>
            <a:fld id="{6B09D7E5-1605-494B-9A1F-76322B5E749D}" type="datetime1">
              <a:rPr lang="fr-FR" smtClean="0"/>
              <a:t>26/01/2026</a:t>
            </a:fld>
            <a:endParaRPr lang="fr-FR"/>
          </a:p>
        </p:txBody>
      </p:sp>
      <p:sp>
        <p:nvSpPr>
          <p:cNvPr id="6" name="Espace réservé du pied de page 5">
            <a:extLst>
              <a:ext uri="{FF2B5EF4-FFF2-40B4-BE49-F238E27FC236}">
                <a16:creationId xmlns:a16="http://schemas.microsoft.com/office/drawing/2014/main" id="{E4DBBB08-1D22-427F-871B-0C1DD966A2E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0B26A1D-DAAC-4234-9F14-631D4E0C9705}"/>
              </a:ext>
            </a:extLst>
          </p:cNvPr>
          <p:cNvSpPr>
            <a:spLocks noGrp="1"/>
          </p:cNvSpPr>
          <p:nvPr>
            <p:ph type="sldNum" sz="quarter" idx="12"/>
          </p:nvPr>
        </p:nvSpPr>
        <p:spPr/>
        <p:txBody>
          <a:bodyPr/>
          <a:lstStyle/>
          <a:p>
            <a:fld id="{C5BE00CB-013B-4E07-990C-5839F0AEBD76}" type="slidenum">
              <a:rPr lang="fr-FR" smtClean="0"/>
              <a:t>‹N°›</a:t>
            </a:fld>
            <a:endParaRPr lang="fr-FR"/>
          </a:p>
        </p:txBody>
      </p:sp>
    </p:spTree>
    <p:extLst>
      <p:ext uri="{BB962C8B-B14F-4D97-AF65-F5344CB8AC3E}">
        <p14:creationId xmlns:p14="http://schemas.microsoft.com/office/powerpoint/2010/main" val="2999562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8A0C5A0-4419-4D0A-991A-954A2C6EA1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FF80732-FB46-49B8-BBC1-BC4413E5F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9D29F70-CA8F-4CAA-B8EC-CA497CBAA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3F84B1-FABA-4F7D-BC90-2A5BD573C8C0}" type="datetime1">
              <a:rPr lang="fr-FR" smtClean="0"/>
              <a:t>26/01/2026</a:t>
            </a:fld>
            <a:endParaRPr lang="fr-FR"/>
          </a:p>
        </p:txBody>
      </p:sp>
      <p:sp>
        <p:nvSpPr>
          <p:cNvPr id="5" name="Espace réservé du pied de page 4">
            <a:extLst>
              <a:ext uri="{FF2B5EF4-FFF2-40B4-BE49-F238E27FC236}">
                <a16:creationId xmlns:a16="http://schemas.microsoft.com/office/drawing/2014/main" id="{1A6B91E7-4671-43A5-B7AE-5E73442555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F499969-22DC-4BF1-A88F-00D9E0FFC1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E00CB-013B-4E07-990C-5839F0AEBD76}" type="slidenum">
              <a:rPr lang="fr-FR" smtClean="0"/>
              <a:t>‹N°›</a:t>
            </a:fld>
            <a:endParaRPr lang="fr-FR"/>
          </a:p>
        </p:txBody>
      </p:sp>
    </p:spTree>
    <p:extLst>
      <p:ext uri="{BB962C8B-B14F-4D97-AF65-F5344CB8AC3E}">
        <p14:creationId xmlns:p14="http://schemas.microsoft.com/office/powerpoint/2010/main" val="3186444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hyperlink" Target="https://www.maltego.com/blog/maltego-data-integrations-got-bigger-and-bett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rustbuilder.com/fr/comprendre-implementer-single-sign-on-sso/" TargetMode="External"/><Relationship Id="rId2" Type="http://schemas.openxmlformats.org/officeDocument/2006/relationships/image" Target="../media/image32.bin"/><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ricardo-sb.blogspot.com/2017/04/gestion-de-logs-de-eventos-de-seguridad.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r.freepik.com/photos-premium/verrouillage-au-centre-du-stockage-donnees-concept-securite-donnees-cybersecurite-cyberdefense_172175280.htm"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ojim.fr/chiffres-cles-internet-reseaux-sociaux-avril-2023/" TargetMode="External"/><Relationship Id="rId7" Type="http://schemas.openxmlformats.org/officeDocument/2006/relationships/hyperlink" Target="https://www.coursinfo.fr/reseaux-sociaux/facebook/creer-un-compte-facebook-pas-a-pas/"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ralentirtravaux.com/lettres/lecture/index.php"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hyperlink" Target="https://www.coursinfo.fr/decouverte/internet/quest-quun-moteur-de-recherche/"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ECF2D1-693B-46B2-9127-0C3768121A0A}"/>
              </a:ext>
            </a:extLst>
          </p:cNvPr>
          <p:cNvSpPr>
            <a:spLocks noGrp="1"/>
          </p:cNvSpPr>
          <p:nvPr>
            <p:ph type="ctrTitle"/>
          </p:nvPr>
        </p:nvSpPr>
        <p:spPr>
          <a:xfrm>
            <a:off x="882910" y="1200213"/>
            <a:ext cx="10612404" cy="2603241"/>
          </a:xfrm>
        </p:spPr>
        <p:txBody>
          <a:bodyPr>
            <a:noAutofit/>
          </a:bodyPr>
          <a:lstStyle/>
          <a:p>
            <a:br>
              <a:rPr lang="fr-FR" sz="5400" b="1" dirty="0"/>
            </a:br>
            <a:br>
              <a:rPr lang="fr-FR" sz="5400" b="1" dirty="0"/>
            </a:br>
            <a:br>
              <a:rPr lang="fr-FR" sz="5400" b="1" dirty="0"/>
            </a:br>
            <a:br>
              <a:rPr lang="fr-FR" sz="5400" b="1" dirty="0"/>
            </a:br>
            <a:br>
              <a:rPr lang="fr-FR" sz="5400" b="1" dirty="0"/>
            </a:br>
            <a:br>
              <a:rPr lang="fr-FR" sz="5400" b="1" dirty="0"/>
            </a:br>
            <a:br>
              <a:rPr lang="fr-FR" sz="5400" b="1" dirty="0"/>
            </a:br>
            <a:br>
              <a:rPr lang="fr-FR" sz="5400" b="1" dirty="0"/>
            </a:br>
            <a:br>
              <a:rPr lang="fr-FR" sz="5400" b="1" dirty="0"/>
            </a:br>
            <a:br>
              <a:rPr lang="fr-FR" sz="5400" b="1" dirty="0"/>
            </a:br>
            <a:br>
              <a:rPr lang="fr-FR" sz="5400" b="1" dirty="0"/>
            </a:br>
            <a:r>
              <a:rPr lang="fr-FR" sz="5400" b="1" dirty="0"/>
              <a:t>OSINT ET CYBERDEFENSE:COMMENT LES ADVERSAIRES RECUPERENT NOS TRACES NUMERIQUES</a:t>
            </a:r>
          </a:p>
        </p:txBody>
      </p:sp>
      <p:sp>
        <p:nvSpPr>
          <p:cNvPr id="3" name="Sous-titre 2">
            <a:extLst>
              <a:ext uri="{FF2B5EF4-FFF2-40B4-BE49-F238E27FC236}">
                <a16:creationId xmlns:a16="http://schemas.microsoft.com/office/drawing/2014/main" id="{245D5FFC-B564-426A-BD5F-2E020E7CD8F3}"/>
              </a:ext>
            </a:extLst>
          </p:cNvPr>
          <p:cNvSpPr>
            <a:spLocks noGrp="1"/>
          </p:cNvSpPr>
          <p:nvPr>
            <p:ph type="subTitle" idx="1"/>
          </p:nvPr>
        </p:nvSpPr>
        <p:spPr/>
        <p:txBody>
          <a:bodyPr>
            <a:normAutofit lnSpcReduction="10000"/>
          </a:bodyPr>
          <a:lstStyle/>
          <a:p>
            <a:endParaRPr lang="fr-FR" dirty="0"/>
          </a:p>
          <a:p>
            <a:endParaRPr lang="fr-FR" dirty="0"/>
          </a:p>
          <a:p>
            <a:endParaRPr lang="fr-FR" dirty="0"/>
          </a:p>
          <a:p>
            <a:r>
              <a:rPr lang="fr-FR" sz="1800" i="1" dirty="0"/>
              <a:t>UNE PRESENTATION DE L’</a:t>
            </a:r>
            <a:r>
              <a:rPr lang="fr-FR" sz="1800" b="1" i="1" dirty="0"/>
              <a:t>ESOA OLOMO YANN KEVIN</a:t>
            </a:r>
          </a:p>
        </p:txBody>
      </p:sp>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1</a:t>
            </a:fld>
            <a:endParaRPr lang="fr-FR" dirty="0">
              <a:solidFill>
                <a:srgbClr val="FF0000"/>
              </a:solidFill>
            </a:endParaRPr>
          </a:p>
        </p:txBody>
      </p:sp>
    </p:spTree>
    <p:extLst>
      <p:ext uri="{BB962C8B-B14F-4D97-AF65-F5344CB8AC3E}">
        <p14:creationId xmlns:p14="http://schemas.microsoft.com/office/powerpoint/2010/main" val="215279248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BA53F3-03B6-4A0A-8AB7-BA171D1842C2}"/>
              </a:ext>
            </a:extLst>
          </p:cNvPr>
          <p:cNvSpPr>
            <a:spLocks noGrp="1"/>
          </p:cNvSpPr>
          <p:nvPr>
            <p:ph type="title"/>
          </p:nvPr>
        </p:nvSpPr>
        <p:spPr/>
        <p:txBody>
          <a:bodyPr/>
          <a:lstStyle/>
          <a:p>
            <a:pPr marL="857250" indent="-857250" algn="ctr">
              <a:buFont typeface="+mj-lt"/>
              <a:buAutoNum type="romanUcPeriod" startAt="3"/>
            </a:pPr>
            <a:r>
              <a:rPr lang="fr-FR" b="1" dirty="0"/>
              <a:t>De l’OSINT à la CYBERATTAQUE: Méthodes utilisées par les adversaires</a:t>
            </a:r>
            <a:r>
              <a:rPr lang="fr-FR" dirty="0"/>
              <a:t>.</a:t>
            </a:r>
          </a:p>
        </p:txBody>
      </p:sp>
      <p:sp>
        <p:nvSpPr>
          <p:cNvPr id="3" name="Espace réservé du contenu 2">
            <a:extLst>
              <a:ext uri="{FF2B5EF4-FFF2-40B4-BE49-F238E27FC236}">
                <a16:creationId xmlns:a16="http://schemas.microsoft.com/office/drawing/2014/main" id="{17E1A47F-488B-426A-8E7E-0B55CC34A155}"/>
              </a:ext>
            </a:extLst>
          </p:cNvPr>
          <p:cNvSpPr>
            <a:spLocks noGrp="1"/>
          </p:cNvSpPr>
          <p:nvPr>
            <p:ph idx="1"/>
          </p:nvPr>
        </p:nvSpPr>
        <p:spPr>
          <a:xfrm>
            <a:off x="838200" y="1825624"/>
            <a:ext cx="10515600" cy="5032375"/>
          </a:xfrm>
        </p:spPr>
        <p:txBody>
          <a:bodyPr/>
          <a:lstStyle/>
          <a:p>
            <a:pPr marL="514350" indent="-514350">
              <a:buFont typeface="+mj-lt"/>
              <a:buAutoNum type="arabicPeriod"/>
            </a:pPr>
            <a:r>
              <a:rPr lang="fr-FR" b="1" dirty="0"/>
              <a:t>La phase de préparation</a:t>
            </a:r>
          </a:p>
        </p:txBody>
      </p:sp>
      <p:pic>
        <p:nvPicPr>
          <p:cNvPr id="5" name="Image 4">
            <a:extLst>
              <a:ext uri="{FF2B5EF4-FFF2-40B4-BE49-F238E27FC236}">
                <a16:creationId xmlns:a16="http://schemas.microsoft.com/office/drawing/2014/main" id="{EE39199A-3BBC-41A8-9E47-141B2462DC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8055" y="2321169"/>
            <a:ext cx="2971035" cy="4446396"/>
          </a:xfrm>
          <a:prstGeom prst="rect">
            <a:avLst/>
          </a:prstGeom>
        </p:spPr>
      </p:pic>
      <p:pic>
        <p:nvPicPr>
          <p:cNvPr id="7" name="Image 6">
            <a:extLst>
              <a:ext uri="{FF2B5EF4-FFF2-40B4-BE49-F238E27FC236}">
                <a16:creationId xmlns:a16="http://schemas.microsoft.com/office/drawing/2014/main" id="{FDE977E7-A387-4A63-8935-74E91DF47E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93853" y="2202025"/>
            <a:ext cx="6630052" cy="4340700"/>
          </a:xfrm>
          <a:prstGeom prst="rect">
            <a:avLst/>
          </a:prstGeom>
        </p:spPr>
      </p:pic>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10</a:t>
            </a:fld>
            <a:endParaRPr lang="fr-FR" dirty="0">
              <a:solidFill>
                <a:srgbClr val="FF0000"/>
              </a:solidFill>
            </a:endParaRPr>
          </a:p>
        </p:txBody>
      </p:sp>
    </p:spTree>
    <p:extLst>
      <p:ext uri="{BB962C8B-B14F-4D97-AF65-F5344CB8AC3E}">
        <p14:creationId xmlns:p14="http://schemas.microsoft.com/office/powerpoint/2010/main" val="282247597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006EA4-5295-4954-9832-A6BF780E168B}"/>
              </a:ext>
            </a:extLst>
          </p:cNvPr>
          <p:cNvSpPr>
            <a:spLocks noGrp="1"/>
          </p:cNvSpPr>
          <p:nvPr>
            <p:ph type="title"/>
          </p:nvPr>
        </p:nvSpPr>
        <p:spPr/>
        <p:txBody>
          <a:bodyPr/>
          <a:lstStyle/>
          <a:p>
            <a:pPr marL="857250" indent="-857250" algn="ctr">
              <a:buFont typeface="+mj-lt"/>
              <a:buAutoNum type="romanUcPeriod" startAt="3"/>
            </a:pPr>
            <a:r>
              <a:rPr lang="fr-FR" b="1" dirty="0"/>
              <a:t>De l’OSINT à la CYBERATTAQUE: Méthodes utilisées par les adversaires</a:t>
            </a:r>
          </a:p>
        </p:txBody>
      </p:sp>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11</a:t>
            </a:fld>
            <a:endParaRPr lang="fr-FR" dirty="0">
              <a:solidFill>
                <a:srgbClr val="FF0000"/>
              </a:solidFill>
            </a:endParaRPr>
          </a:p>
        </p:txBody>
      </p:sp>
      <p:sp>
        <p:nvSpPr>
          <p:cNvPr id="9" name="Espace réservé du contenu 8">
            <a:extLst>
              <a:ext uri="{FF2B5EF4-FFF2-40B4-BE49-F238E27FC236}">
                <a16:creationId xmlns:a16="http://schemas.microsoft.com/office/drawing/2014/main" id="{31199416-9090-3055-7EBF-4CB3CAC1BE53}"/>
              </a:ext>
            </a:extLst>
          </p:cNvPr>
          <p:cNvSpPr>
            <a:spLocks noGrp="1"/>
          </p:cNvSpPr>
          <p:nvPr>
            <p:ph idx="1"/>
          </p:nvPr>
        </p:nvSpPr>
        <p:spPr>
          <a:xfrm>
            <a:off x="746449" y="1825624"/>
            <a:ext cx="11038113" cy="4530725"/>
          </a:xfrm>
        </p:spPr>
        <p:txBody>
          <a:bodyPr/>
          <a:lstStyle/>
          <a:p>
            <a:pPr marL="514350" indent="-514350">
              <a:buFont typeface="+mj-lt"/>
              <a:buAutoNum type="arabicPeriod" startAt="2"/>
            </a:pPr>
            <a:r>
              <a:rPr lang="fr-FR" b="1" dirty="0"/>
              <a:t>Le Google DORKING</a:t>
            </a:r>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r>
              <a:rPr lang="fr-FR" sz="2000" dirty="0"/>
              <a:t>Cette méthode consiste à utiliser des opérateurs avancés sur Google pour trouver des informations sensibles mal protégées.</a:t>
            </a:r>
          </a:p>
          <a:p>
            <a:pPr marL="0" indent="0">
              <a:buNone/>
            </a:pPr>
            <a:endParaRPr lang="fr-FR" b="1" dirty="0"/>
          </a:p>
        </p:txBody>
      </p:sp>
      <p:pic>
        <p:nvPicPr>
          <p:cNvPr id="11" name="Image 10">
            <a:extLst>
              <a:ext uri="{FF2B5EF4-FFF2-40B4-BE49-F238E27FC236}">
                <a16:creationId xmlns:a16="http://schemas.microsoft.com/office/drawing/2014/main" id="{F6053810-610A-1EE2-5751-9AAA7183AE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38837" y="2280863"/>
            <a:ext cx="7453236" cy="29349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83316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710A0-A6EF-337F-4851-8FC5E6D03C6C}"/>
              </a:ext>
            </a:extLst>
          </p:cNvPr>
          <p:cNvSpPr>
            <a:spLocks noGrp="1"/>
          </p:cNvSpPr>
          <p:nvPr>
            <p:ph type="title"/>
          </p:nvPr>
        </p:nvSpPr>
        <p:spPr/>
        <p:txBody>
          <a:bodyPr>
            <a:normAutofit/>
          </a:bodyPr>
          <a:lstStyle/>
          <a:p>
            <a:pPr marL="857250" indent="-857250" algn="ctr">
              <a:buFont typeface="+mj-lt"/>
              <a:buAutoNum type="romanUcPeriod" startAt="3"/>
            </a:pPr>
            <a:r>
              <a:rPr lang="fr-FR" b="1" dirty="0"/>
              <a:t>De l’OSINT à la CYBERATTAQUE: Méthodes utilisées par les adversaires</a:t>
            </a:r>
            <a:r>
              <a:rPr lang="fr-FR" dirty="0"/>
              <a:t>.</a:t>
            </a:r>
          </a:p>
        </p:txBody>
      </p:sp>
      <p:sp>
        <p:nvSpPr>
          <p:cNvPr id="3" name="Espace réservé du contenu 2">
            <a:extLst>
              <a:ext uri="{FF2B5EF4-FFF2-40B4-BE49-F238E27FC236}">
                <a16:creationId xmlns:a16="http://schemas.microsoft.com/office/drawing/2014/main" id="{057EFBFE-136A-FA75-919D-4D1C8F6BF0F7}"/>
              </a:ext>
            </a:extLst>
          </p:cNvPr>
          <p:cNvSpPr>
            <a:spLocks noGrp="1"/>
          </p:cNvSpPr>
          <p:nvPr>
            <p:ph idx="1"/>
          </p:nvPr>
        </p:nvSpPr>
        <p:spPr>
          <a:xfrm>
            <a:off x="838200" y="1825625"/>
            <a:ext cx="10633398" cy="4351338"/>
          </a:xfrm>
        </p:spPr>
        <p:txBody>
          <a:bodyPr/>
          <a:lstStyle/>
          <a:p>
            <a:pPr marL="514350" indent="-514350">
              <a:buFont typeface="+mj-lt"/>
              <a:buAutoNum type="arabicPeriod" startAt="3"/>
            </a:pPr>
            <a:r>
              <a:rPr lang="fr-FR" b="1" dirty="0"/>
              <a:t>Recherche par métadonnées (documents et fichier)</a:t>
            </a:r>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endParaRPr lang="fr-FR" b="1" dirty="0"/>
          </a:p>
          <a:p>
            <a:pPr marL="0" indent="0">
              <a:buNone/>
            </a:pPr>
            <a:r>
              <a:rPr lang="fr-FR" sz="2000" b="1" dirty="0"/>
              <a:t>Outils couramment utilisés:</a:t>
            </a:r>
          </a:p>
          <a:p>
            <a:r>
              <a:rPr lang="fr-FR" sz="2000" dirty="0"/>
              <a:t>ExifTool</a:t>
            </a:r>
          </a:p>
          <a:p>
            <a:r>
              <a:rPr lang="fr-FR" sz="2000" dirty="0"/>
              <a:t>FOCA</a:t>
            </a:r>
          </a:p>
        </p:txBody>
      </p:sp>
      <p:sp>
        <p:nvSpPr>
          <p:cNvPr id="4" name="Espace réservé du numéro de diapositive 3">
            <a:extLst>
              <a:ext uri="{FF2B5EF4-FFF2-40B4-BE49-F238E27FC236}">
                <a16:creationId xmlns:a16="http://schemas.microsoft.com/office/drawing/2014/main" id="{B46EB224-CC0D-4CDA-804D-9404D23D40B0}"/>
              </a:ext>
            </a:extLst>
          </p:cNvPr>
          <p:cNvSpPr>
            <a:spLocks noGrp="1"/>
          </p:cNvSpPr>
          <p:nvPr>
            <p:ph type="sldNum" sz="quarter" idx="12"/>
          </p:nvPr>
        </p:nvSpPr>
        <p:spPr/>
        <p:txBody>
          <a:bodyPr/>
          <a:lstStyle/>
          <a:p>
            <a:fld id="{C5BE00CB-013B-4E07-990C-5839F0AEBD76}" type="slidenum">
              <a:rPr lang="fr-FR" smtClean="0">
                <a:solidFill>
                  <a:srgbClr val="FF0000"/>
                </a:solidFill>
              </a:rPr>
              <a:t>12</a:t>
            </a:fld>
            <a:endParaRPr lang="fr-FR" dirty="0">
              <a:solidFill>
                <a:srgbClr val="FF0000"/>
              </a:solidFill>
            </a:endParaRPr>
          </a:p>
        </p:txBody>
      </p:sp>
      <p:pic>
        <p:nvPicPr>
          <p:cNvPr id="6" name="Image 5">
            <a:extLst>
              <a:ext uri="{FF2B5EF4-FFF2-40B4-BE49-F238E27FC236}">
                <a16:creationId xmlns:a16="http://schemas.microsoft.com/office/drawing/2014/main" id="{D1F3FB8A-4AB4-D10B-A2C1-580401D0E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665" y="2279593"/>
            <a:ext cx="5172657" cy="2590987"/>
          </a:xfrm>
          <a:prstGeom prst="rect">
            <a:avLst/>
          </a:prstGeom>
        </p:spPr>
      </p:pic>
      <p:pic>
        <p:nvPicPr>
          <p:cNvPr id="8" name="Image 7">
            <a:extLst>
              <a:ext uri="{FF2B5EF4-FFF2-40B4-BE49-F238E27FC236}">
                <a16:creationId xmlns:a16="http://schemas.microsoft.com/office/drawing/2014/main" id="{FC61967E-1C50-18AA-E926-DF9E09215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121" y="2279595"/>
            <a:ext cx="5033477" cy="2590986"/>
          </a:xfrm>
          <a:prstGeom prst="rect">
            <a:avLst/>
          </a:prstGeom>
        </p:spPr>
      </p:pic>
    </p:spTree>
    <p:extLst>
      <p:ext uri="{BB962C8B-B14F-4D97-AF65-F5344CB8AC3E}">
        <p14:creationId xmlns:p14="http://schemas.microsoft.com/office/powerpoint/2010/main" val="384335878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A57FBC-9BAD-C089-D905-1387C88B7EF0}"/>
              </a:ext>
            </a:extLst>
          </p:cNvPr>
          <p:cNvSpPr>
            <a:spLocks noGrp="1"/>
          </p:cNvSpPr>
          <p:nvPr>
            <p:ph type="title"/>
          </p:nvPr>
        </p:nvSpPr>
        <p:spPr/>
        <p:txBody>
          <a:bodyPr/>
          <a:lstStyle/>
          <a:p>
            <a:pPr marL="857250" indent="-857250" algn="ctr">
              <a:buFont typeface="+mj-lt"/>
              <a:buAutoNum type="romanUcPeriod" startAt="3"/>
            </a:pPr>
            <a:r>
              <a:rPr lang="fr-FR" b="1" dirty="0"/>
              <a:t>De l’OSINT à la CYBERATTAQUE: Méthodes utilisées par les adversaires</a:t>
            </a:r>
            <a:endParaRPr lang="fr-FR" dirty="0"/>
          </a:p>
        </p:txBody>
      </p:sp>
      <p:sp>
        <p:nvSpPr>
          <p:cNvPr id="3" name="Espace réservé du contenu 2">
            <a:extLst>
              <a:ext uri="{FF2B5EF4-FFF2-40B4-BE49-F238E27FC236}">
                <a16:creationId xmlns:a16="http://schemas.microsoft.com/office/drawing/2014/main" id="{185B5EE8-B024-7293-1B37-403C0678ABA6}"/>
              </a:ext>
            </a:extLst>
          </p:cNvPr>
          <p:cNvSpPr>
            <a:spLocks noGrp="1"/>
          </p:cNvSpPr>
          <p:nvPr>
            <p:ph idx="1"/>
          </p:nvPr>
        </p:nvSpPr>
        <p:spPr>
          <a:xfrm>
            <a:off x="838200" y="1825625"/>
            <a:ext cx="11182350" cy="4351338"/>
          </a:xfrm>
        </p:spPr>
        <p:txBody>
          <a:bodyPr>
            <a:normAutofit lnSpcReduction="10000"/>
          </a:bodyPr>
          <a:lstStyle/>
          <a:p>
            <a:pPr marL="514350" indent="-514350">
              <a:buFont typeface="+mj-lt"/>
              <a:buAutoNum type="arabicPeriod" startAt="4"/>
            </a:pPr>
            <a:r>
              <a:rPr lang="fr-FR" b="1" dirty="0"/>
              <a:t>Recherche par images inversées</a:t>
            </a:r>
          </a:p>
          <a:p>
            <a:pPr marL="514350" indent="-514350">
              <a:buFont typeface="+mj-lt"/>
              <a:buAutoNum type="arabicPeriod" startAt="4"/>
            </a:pPr>
            <a:endParaRPr lang="fr-FR" b="1" dirty="0"/>
          </a:p>
          <a:p>
            <a:pPr marL="514350" indent="-514350">
              <a:buFont typeface="+mj-lt"/>
              <a:buAutoNum type="arabicPeriod" startAt="4"/>
            </a:pPr>
            <a:endParaRPr lang="fr-FR" b="1" dirty="0"/>
          </a:p>
          <a:p>
            <a:pPr marL="514350" indent="-514350">
              <a:buFont typeface="+mj-lt"/>
              <a:buAutoNum type="arabicPeriod" startAt="4"/>
            </a:pPr>
            <a:endParaRPr lang="fr-FR" b="1" dirty="0"/>
          </a:p>
          <a:p>
            <a:pPr marL="514350" indent="-514350">
              <a:buFont typeface="+mj-lt"/>
              <a:buAutoNum type="arabicPeriod" startAt="4"/>
            </a:pPr>
            <a:endParaRPr lang="fr-FR" b="1" dirty="0"/>
          </a:p>
          <a:p>
            <a:pPr marL="0" indent="0">
              <a:buNone/>
            </a:pPr>
            <a:endParaRPr lang="fr-FR" sz="2000" dirty="0"/>
          </a:p>
          <a:p>
            <a:pPr marL="0" indent="0">
              <a:buNone/>
            </a:pPr>
            <a:r>
              <a:rPr lang="fr-FR" sz="2000" b="1" dirty="0"/>
              <a:t>Outils utilisés</a:t>
            </a:r>
            <a:r>
              <a:rPr lang="fr-FR" sz="2000" dirty="0"/>
              <a:t>:</a:t>
            </a:r>
          </a:p>
          <a:p>
            <a:r>
              <a:rPr lang="fr-FR" sz="2000" dirty="0"/>
              <a:t>Google images</a:t>
            </a:r>
          </a:p>
          <a:p>
            <a:r>
              <a:rPr lang="fr-FR" sz="2000" dirty="0"/>
              <a:t>TinEye</a:t>
            </a:r>
          </a:p>
          <a:p>
            <a:r>
              <a:rPr lang="fr-FR" sz="2000" dirty="0"/>
              <a:t>Yandex ( le plus recommandé)</a:t>
            </a:r>
          </a:p>
        </p:txBody>
      </p:sp>
      <p:sp>
        <p:nvSpPr>
          <p:cNvPr id="4" name="Espace réservé du numéro de diapositive 3">
            <a:extLst>
              <a:ext uri="{FF2B5EF4-FFF2-40B4-BE49-F238E27FC236}">
                <a16:creationId xmlns:a16="http://schemas.microsoft.com/office/drawing/2014/main" id="{21D511DE-686E-BA03-3912-0C35F218FE00}"/>
              </a:ext>
            </a:extLst>
          </p:cNvPr>
          <p:cNvSpPr>
            <a:spLocks noGrp="1"/>
          </p:cNvSpPr>
          <p:nvPr>
            <p:ph type="sldNum" sz="quarter" idx="12"/>
          </p:nvPr>
        </p:nvSpPr>
        <p:spPr/>
        <p:txBody>
          <a:bodyPr/>
          <a:lstStyle/>
          <a:p>
            <a:fld id="{C5BE00CB-013B-4E07-990C-5839F0AEBD76}" type="slidenum">
              <a:rPr lang="fr-FR" smtClean="0">
                <a:solidFill>
                  <a:srgbClr val="FF0000"/>
                </a:solidFill>
              </a:rPr>
              <a:t>13</a:t>
            </a:fld>
            <a:endParaRPr lang="fr-FR" dirty="0">
              <a:solidFill>
                <a:srgbClr val="FF0000"/>
              </a:solidFill>
            </a:endParaRPr>
          </a:p>
        </p:txBody>
      </p:sp>
      <p:pic>
        <p:nvPicPr>
          <p:cNvPr id="6" name="Image 5">
            <a:extLst>
              <a:ext uri="{FF2B5EF4-FFF2-40B4-BE49-F238E27FC236}">
                <a16:creationId xmlns:a16="http://schemas.microsoft.com/office/drawing/2014/main" id="{73C6C764-A4D2-83DE-66D7-69B2ECFEE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24" y="2246589"/>
            <a:ext cx="4451615" cy="2427944"/>
          </a:xfrm>
          <a:prstGeom prst="rect">
            <a:avLst/>
          </a:prstGeom>
          <a:ln>
            <a:noFill/>
          </a:ln>
          <a:effectLst>
            <a:softEdge rad="112500"/>
          </a:effectLst>
        </p:spPr>
      </p:pic>
      <p:pic>
        <p:nvPicPr>
          <p:cNvPr id="8" name="Image 7">
            <a:extLst>
              <a:ext uri="{FF2B5EF4-FFF2-40B4-BE49-F238E27FC236}">
                <a16:creationId xmlns:a16="http://schemas.microsoft.com/office/drawing/2014/main" id="{6816A60D-CF1C-709F-DA84-0EB7C2C90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239" y="2246589"/>
            <a:ext cx="4063735" cy="2761973"/>
          </a:xfrm>
          <a:prstGeom prst="rect">
            <a:avLst/>
          </a:prstGeom>
          <a:ln>
            <a:noFill/>
          </a:ln>
          <a:effectLst>
            <a:softEdge rad="112500"/>
          </a:effectLst>
        </p:spPr>
      </p:pic>
      <p:pic>
        <p:nvPicPr>
          <p:cNvPr id="10" name="Image 9">
            <a:extLst>
              <a:ext uri="{FF2B5EF4-FFF2-40B4-BE49-F238E27FC236}">
                <a16:creationId xmlns:a16="http://schemas.microsoft.com/office/drawing/2014/main" id="{16AC2C2B-0090-3A81-0E13-DF808F681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107" y="2246589"/>
            <a:ext cx="2237443" cy="2427944"/>
          </a:xfrm>
          <a:prstGeom prst="rect">
            <a:avLst/>
          </a:prstGeom>
        </p:spPr>
      </p:pic>
    </p:spTree>
    <p:extLst>
      <p:ext uri="{BB962C8B-B14F-4D97-AF65-F5344CB8AC3E}">
        <p14:creationId xmlns:p14="http://schemas.microsoft.com/office/powerpoint/2010/main" val="324065412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07EEBA-69AB-5D0C-254E-8C87085275D6}"/>
              </a:ext>
            </a:extLst>
          </p:cNvPr>
          <p:cNvSpPr>
            <a:spLocks noGrp="1"/>
          </p:cNvSpPr>
          <p:nvPr>
            <p:ph type="title"/>
          </p:nvPr>
        </p:nvSpPr>
        <p:spPr/>
        <p:txBody>
          <a:bodyPr/>
          <a:lstStyle/>
          <a:p>
            <a:pPr marL="857250" indent="-857250" algn="ctr">
              <a:buFont typeface="+mj-lt"/>
              <a:buAutoNum type="romanUcPeriod" startAt="3"/>
            </a:pPr>
            <a:r>
              <a:rPr lang="fr-FR" b="1" dirty="0"/>
              <a:t>De l’OSINT à la CYBERATTAQUE: Méthodes utilisées par les adversaires</a:t>
            </a:r>
            <a:endParaRPr lang="fr-FR" dirty="0"/>
          </a:p>
        </p:txBody>
      </p:sp>
      <p:sp>
        <p:nvSpPr>
          <p:cNvPr id="3" name="Espace réservé du contenu 2">
            <a:extLst>
              <a:ext uri="{FF2B5EF4-FFF2-40B4-BE49-F238E27FC236}">
                <a16:creationId xmlns:a16="http://schemas.microsoft.com/office/drawing/2014/main" id="{44C360A8-E998-BA6B-8058-1661A0B92EB9}"/>
              </a:ext>
            </a:extLst>
          </p:cNvPr>
          <p:cNvSpPr>
            <a:spLocks noGrp="1"/>
          </p:cNvSpPr>
          <p:nvPr>
            <p:ph idx="1"/>
          </p:nvPr>
        </p:nvSpPr>
        <p:spPr/>
        <p:txBody>
          <a:bodyPr/>
          <a:lstStyle/>
          <a:p>
            <a:pPr marL="514350" indent="-514350">
              <a:buFont typeface="+mj-lt"/>
              <a:buAutoNum type="arabicPeriod" startAt="5"/>
            </a:pPr>
            <a:r>
              <a:rPr lang="fr-FR" b="1" dirty="0"/>
              <a:t>Analyse des réseaux sociaux (profilage OSINT)</a:t>
            </a:r>
          </a:p>
          <a:p>
            <a:pPr marL="514350" indent="-514350">
              <a:buFont typeface="+mj-lt"/>
              <a:buAutoNum type="arabicPeriod" startAt="5"/>
            </a:pPr>
            <a:endParaRPr lang="fr-FR" b="1" dirty="0"/>
          </a:p>
          <a:p>
            <a:pPr marL="514350" indent="-514350">
              <a:buFont typeface="+mj-lt"/>
              <a:buAutoNum type="arabicPeriod" startAt="5"/>
            </a:pPr>
            <a:endParaRPr lang="fr-FR" b="1" dirty="0"/>
          </a:p>
          <a:p>
            <a:pPr marL="514350" indent="-514350">
              <a:buFont typeface="+mj-lt"/>
              <a:buAutoNum type="arabicPeriod" startAt="5"/>
            </a:pPr>
            <a:endParaRPr lang="fr-FR" b="1" dirty="0"/>
          </a:p>
          <a:p>
            <a:pPr marL="514350" indent="-514350">
              <a:buFont typeface="+mj-lt"/>
              <a:buAutoNum type="arabicPeriod" startAt="5"/>
            </a:pPr>
            <a:endParaRPr lang="fr-FR" b="1" dirty="0"/>
          </a:p>
          <a:p>
            <a:pPr marL="0" indent="0">
              <a:buNone/>
            </a:pPr>
            <a:r>
              <a:rPr lang="fr-FR" sz="2000" dirty="0"/>
              <a:t>les réseaux sociaux sont une mine d’or pour les adversaires,</a:t>
            </a:r>
          </a:p>
          <a:p>
            <a:pPr marL="0" indent="0">
              <a:buNone/>
            </a:pPr>
            <a:r>
              <a:rPr lang="fr-FR" sz="2000" b="1" dirty="0"/>
              <a:t>Outils utilisés:</a:t>
            </a:r>
          </a:p>
          <a:p>
            <a:r>
              <a:rPr lang="fr-FR" dirty="0" err="1"/>
              <a:t>Maltego</a:t>
            </a:r>
            <a:endParaRPr lang="fr-FR" dirty="0"/>
          </a:p>
          <a:p>
            <a:r>
              <a:rPr lang="fr-FR" dirty="0" err="1"/>
              <a:t>SpiderFoot</a:t>
            </a:r>
            <a:endParaRPr lang="fr-FR" dirty="0"/>
          </a:p>
        </p:txBody>
      </p:sp>
      <p:sp>
        <p:nvSpPr>
          <p:cNvPr id="4" name="Espace réservé du numéro de diapositive 3">
            <a:extLst>
              <a:ext uri="{FF2B5EF4-FFF2-40B4-BE49-F238E27FC236}">
                <a16:creationId xmlns:a16="http://schemas.microsoft.com/office/drawing/2014/main" id="{3E1B2CD5-8BDB-4DFC-2D36-6B977558D827}"/>
              </a:ext>
            </a:extLst>
          </p:cNvPr>
          <p:cNvSpPr>
            <a:spLocks noGrp="1"/>
          </p:cNvSpPr>
          <p:nvPr>
            <p:ph type="sldNum" sz="quarter" idx="12"/>
          </p:nvPr>
        </p:nvSpPr>
        <p:spPr/>
        <p:txBody>
          <a:bodyPr/>
          <a:lstStyle/>
          <a:p>
            <a:fld id="{C5BE00CB-013B-4E07-990C-5839F0AEBD76}" type="slidenum">
              <a:rPr lang="fr-FR" smtClean="0">
                <a:solidFill>
                  <a:srgbClr val="FF0000"/>
                </a:solidFill>
              </a:rPr>
              <a:t>14</a:t>
            </a:fld>
            <a:endParaRPr lang="fr-FR" dirty="0">
              <a:solidFill>
                <a:srgbClr val="FF0000"/>
              </a:solidFill>
            </a:endParaRPr>
          </a:p>
        </p:txBody>
      </p:sp>
      <p:pic>
        <p:nvPicPr>
          <p:cNvPr id="6" name="Image 5">
            <a:extLst>
              <a:ext uri="{FF2B5EF4-FFF2-40B4-BE49-F238E27FC236}">
                <a16:creationId xmlns:a16="http://schemas.microsoft.com/office/drawing/2014/main" id="{13164771-2447-A5A2-AD52-02FE383BB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113" y="2249487"/>
            <a:ext cx="4491037" cy="2132013"/>
          </a:xfrm>
          <a:prstGeom prst="rect">
            <a:avLst/>
          </a:prstGeom>
        </p:spPr>
      </p:pic>
      <p:pic>
        <p:nvPicPr>
          <p:cNvPr id="10" name="Image 9">
            <a:extLst>
              <a:ext uri="{FF2B5EF4-FFF2-40B4-BE49-F238E27FC236}">
                <a16:creationId xmlns:a16="http://schemas.microsoft.com/office/drawing/2014/main" id="{742BD11C-CDD0-E257-A63F-5DE46782B8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12222" y="2249487"/>
            <a:ext cx="5098665" cy="2132013"/>
          </a:xfrm>
          <a:prstGeom prst="rect">
            <a:avLst/>
          </a:prstGeom>
        </p:spPr>
      </p:pic>
    </p:spTree>
    <p:extLst>
      <p:ext uri="{BB962C8B-B14F-4D97-AF65-F5344CB8AC3E}">
        <p14:creationId xmlns:p14="http://schemas.microsoft.com/office/powerpoint/2010/main" val="97657493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128122-FCF0-42B3-AEC5-7A959077F241}"/>
              </a:ext>
            </a:extLst>
          </p:cNvPr>
          <p:cNvSpPr>
            <a:spLocks noGrp="1"/>
          </p:cNvSpPr>
          <p:nvPr>
            <p:ph type="title"/>
          </p:nvPr>
        </p:nvSpPr>
        <p:spPr/>
        <p:txBody>
          <a:bodyPr/>
          <a:lstStyle/>
          <a:p>
            <a:pPr marL="857250" indent="-857250" algn="ctr">
              <a:buFont typeface="+mj-lt"/>
              <a:buAutoNum type="romanUcPeriod" startAt="4"/>
            </a:pPr>
            <a:r>
              <a:rPr lang="fr-FR" b="1" dirty="0"/>
              <a:t>Rôle de la CYBERDEFENSE: Comment se prémunir des intrusions des adversaires?</a:t>
            </a:r>
          </a:p>
        </p:txBody>
      </p:sp>
      <p:sp>
        <p:nvSpPr>
          <p:cNvPr id="3" name="Espace réservé du contenu 2">
            <a:extLst>
              <a:ext uri="{FF2B5EF4-FFF2-40B4-BE49-F238E27FC236}">
                <a16:creationId xmlns:a16="http://schemas.microsoft.com/office/drawing/2014/main" id="{3FBEA64F-4FFB-41BD-A6A9-D308A9275D56}"/>
              </a:ext>
            </a:extLst>
          </p:cNvPr>
          <p:cNvSpPr>
            <a:spLocks noGrp="1"/>
          </p:cNvSpPr>
          <p:nvPr>
            <p:ph idx="1"/>
          </p:nvPr>
        </p:nvSpPr>
        <p:spPr/>
        <p:txBody>
          <a:bodyPr/>
          <a:lstStyle/>
          <a:p>
            <a:pPr marL="514350" indent="-514350">
              <a:buFont typeface="+mj-lt"/>
              <a:buAutoNum type="arabicPeriod"/>
            </a:pPr>
            <a:r>
              <a:rPr lang="fr-FR" b="1" dirty="0"/>
              <a:t>Réduction de la surface informationnelle</a:t>
            </a:r>
          </a:p>
          <a:p>
            <a:pPr marL="0" indent="0">
              <a:buNone/>
            </a:pPr>
            <a:r>
              <a:rPr lang="fr-FR" b="1" dirty="0"/>
              <a:t> </a:t>
            </a:r>
          </a:p>
        </p:txBody>
      </p:sp>
      <p:pic>
        <p:nvPicPr>
          <p:cNvPr id="5" name="Image 4">
            <a:extLst>
              <a:ext uri="{FF2B5EF4-FFF2-40B4-BE49-F238E27FC236}">
                <a16:creationId xmlns:a16="http://schemas.microsoft.com/office/drawing/2014/main" id="{8C92D484-057F-4789-AC5B-83F1731755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2404103"/>
            <a:ext cx="6075066" cy="4050044"/>
          </a:xfrm>
          <a:prstGeom prst="rect">
            <a:avLst/>
          </a:prstGeom>
          <a:ln>
            <a:noFill/>
          </a:ln>
          <a:effectLst>
            <a:softEdge rad="112500"/>
          </a:effectLst>
        </p:spPr>
      </p:pic>
      <p:pic>
        <p:nvPicPr>
          <p:cNvPr id="7" name="Image 6">
            <a:extLst>
              <a:ext uri="{FF2B5EF4-FFF2-40B4-BE49-F238E27FC236}">
                <a16:creationId xmlns:a16="http://schemas.microsoft.com/office/drawing/2014/main" id="{ADF143B9-5D03-433C-8D0A-ABE3C44B34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04022" y="2249103"/>
            <a:ext cx="4601565" cy="4542571"/>
          </a:xfrm>
          <a:prstGeom prst="rect">
            <a:avLst/>
          </a:prstGeom>
          <a:ln>
            <a:noFill/>
          </a:ln>
          <a:effectLst>
            <a:softEdge rad="112500"/>
          </a:effectLst>
        </p:spPr>
      </p:pic>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C00000"/>
                </a:solidFill>
              </a:rPr>
              <a:t>15</a:t>
            </a:fld>
            <a:endParaRPr lang="fr-FR" dirty="0">
              <a:solidFill>
                <a:srgbClr val="C00000"/>
              </a:solidFill>
            </a:endParaRPr>
          </a:p>
        </p:txBody>
      </p:sp>
    </p:spTree>
    <p:extLst>
      <p:ext uri="{BB962C8B-B14F-4D97-AF65-F5344CB8AC3E}">
        <p14:creationId xmlns:p14="http://schemas.microsoft.com/office/powerpoint/2010/main" val="388392046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EFA3C9-5A11-4D13-9A34-19DE94C5EBA9}"/>
              </a:ext>
            </a:extLst>
          </p:cNvPr>
          <p:cNvSpPr>
            <a:spLocks noGrp="1"/>
          </p:cNvSpPr>
          <p:nvPr>
            <p:ph type="title"/>
          </p:nvPr>
        </p:nvSpPr>
        <p:spPr/>
        <p:txBody>
          <a:bodyPr/>
          <a:lstStyle/>
          <a:p>
            <a:pPr marL="857250" indent="-857250" algn="ctr">
              <a:buFont typeface="+mj-lt"/>
              <a:buAutoNum type="romanUcPeriod" startAt="4"/>
            </a:pPr>
            <a:r>
              <a:rPr lang="fr-FR" b="1" dirty="0"/>
              <a:t>Rôle de la CYBERDEFENSE: Comment se prémunir des intrusions des adversaires?</a:t>
            </a:r>
          </a:p>
        </p:txBody>
      </p:sp>
      <p:sp>
        <p:nvSpPr>
          <p:cNvPr id="3" name="Espace réservé du contenu 2">
            <a:extLst>
              <a:ext uri="{FF2B5EF4-FFF2-40B4-BE49-F238E27FC236}">
                <a16:creationId xmlns:a16="http://schemas.microsoft.com/office/drawing/2014/main" id="{4934C636-FBAD-4770-BF34-A56E5FB57F05}"/>
              </a:ext>
            </a:extLst>
          </p:cNvPr>
          <p:cNvSpPr>
            <a:spLocks noGrp="1"/>
          </p:cNvSpPr>
          <p:nvPr>
            <p:ph idx="1"/>
          </p:nvPr>
        </p:nvSpPr>
        <p:spPr/>
        <p:txBody>
          <a:bodyPr/>
          <a:lstStyle/>
          <a:p>
            <a:pPr marL="514350" indent="-514350">
              <a:buFont typeface="+mj-lt"/>
              <a:buAutoNum type="arabicPeriod" startAt="2"/>
            </a:pPr>
            <a:r>
              <a:rPr lang="fr-FR" b="1" dirty="0"/>
              <a:t>Sensibilisation et formation de l’humain</a:t>
            </a:r>
          </a:p>
          <a:p>
            <a:pPr marL="0" indent="0">
              <a:buNone/>
            </a:pPr>
            <a:r>
              <a:rPr lang="fr-FR" dirty="0"/>
              <a:t>L’humain est à la fois la principale cible et la première ligne de défense.</a:t>
            </a:r>
          </a:p>
          <a:p>
            <a:pPr marL="0" indent="0">
              <a:buNone/>
            </a:pPr>
            <a:endParaRPr lang="fr-FR" dirty="0"/>
          </a:p>
        </p:txBody>
      </p:sp>
      <p:pic>
        <p:nvPicPr>
          <p:cNvPr id="5" name="Image 4">
            <a:extLst>
              <a:ext uri="{FF2B5EF4-FFF2-40B4-BE49-F238E27FC236}">
                <a16:creationId xmlns:a16="http://schemas.microsoft.com/office/drawing/2014/main" id="{EAA68EB2-8FA8-4DBD-96BA-2AC109043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13689"/>
            <a:ext cx="5411665" cy="3936030"/>
          </a:xfrm>
          <a:prstGeom prst="rect">
            <a:avLst/>
          </a:prstGeom>
          <a:ln>
            <a:noFill/>
          </a:ln>
          <a:effectLst>
            <a:softEdge rad="112500"/>
          </a:effectLst>
        </p:spPr>
      </p:pic>
      <p:pic>
        <p:nvPicPr>
          <p:cNvPr id="7" name="Image 6">
            <a:extLst>
              <a:ext uri="{FF2B5EF4-FFF2-40B4-BE49-F238E27FC236}">
                <a16:creationId xmlns:a16="http://schemas.microsoft.com/office/drawing/2014/main" id="{5E5307EB-7AC8-4DBA-A305-52BA5DA26DAC}"/>
              </a:ext>
            </a:extLst>
          </p:cNvPr>
          <p:cNvPicPr>
            <a:picLocks noChangeAspect="1"/>
          </p:cNvPicPr>
          <p:nvPr/>
        </p:nvPicPr>
        <p:blipFill>
          <a:blip r:embed="rId3">
            <a:extLst>
              <a:ext uri="{28A0092B-C50C-407E-A947-70E740481C1C}">
                <a14:useLocalDpi xmlns:a14="http://schemas.microsoft.com/office/drawing/2010/main" val="0"/>
              </a:ext>
            </a:extLst>
          </a:blip>
          <a:srcRect l="1481" r="1481"/>
          <a:stretch/>
        </p:blipFill>
        <p:spPr>
          <a:xfrm>
            <a:off x="6451563" y="2922759"/>
            <a:ext cx="5411664" cy="3717890"/>
          </a:xfrm>
          <a:prstGeom prst="rect">
            <a:avLst/>
          </a:prstGeom>
          <a:ln>
            <a:noFill/>
          </a:ln>
          <a:effectLst>
            <a:softEdge rad="112500"/>
          </a:effectLst>
        </p:spPr>
      </p:pic>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C00000"/>
                </a:solidFill>
              </a:rPr>
              <a:t>16</a:t>
            </a:fld>
            <a:endParaRPr lang="fr-FR" dirty="0">
              <a:solidFill>
                <a:srgbClr val="C00000"/>
              </a:solidFill>
            </a:endParaRPr>
          </a:p>
        </p:txBody>
      </p:sp>
    </p:spTree>
    <p:extLst>
      <p:ext uri="{BB962C8B-B14F-4D97-AF65-F5344CB8AC3E}">
        <p14:creationId xmlns:p14="http://schemas.microsoft.com/office/powerpoint/2010/main" val="366886691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308A63-7CBE-4088-9F4C-45C1C78799DB}"/>
              </a:ext>
            </a:extLst>
          </p:cNvPr>
          <p:cNvSpPr>
            <a:spLocks noGrp="1"/>
          </p:cNvSpPr>
          <p:nvPr>
            <p:ph type="title"/>
          </p:nvPr>
        </p:nvSpPr>
        <p:spPr/>
        <p:txBody>
          <a:bodyPr/>
          <a:lstStyle/>
          <a:p>
            <a:pPr marL="857250" indent="-857250" algn="ctr">
              <a:buFont typeface="+mj-lt"/>
              <a:buAutoNum type="romanUcPeriod" startAt="4"/>
            </a:pPr>
            <a:r>
              <a:rPr lang="fr-FR" b="1" dirty="0"/>
              <a:t>Rôle de la CYBERDEFENSE: Comment se prémunir des intrusions des adversaires?</a:t>
            </a:r>
          </a:p>
        </p:txBody>
      </p:sp>
      <p:sp>
        <p:nvSpPr>
          <p:cNvPr id="3" name="Espace réservé du contenu 2">
            <a:extLst>
              <a:ext uri="{FF2B5EF4-FFF2-40B4-BE49-F238E27FC236}">
                <a16:creationId xmlns:a16="http://schemas.microsoft.com/office/drawing/2014/main" id="{21850F17-F5EE-4F8A-BA5E-5125CFC14E7E}"/>
              </a:ext>
            </a:extLst>
          </p:cNvPr>
          <p:cNvSpPr>
            <a:spLocks noGrp="1"/>
          </p:cNvSpPr>
          <p:nvPr>
            <p:ph idx="1"/>
          </p:nvPr>
        </p:nvSpPr>
        <p:spPr>
          <a:xfrm>
            <a:off x="838200" y="1825624"/>
            <a:ext cx="10515600" cy="5032375"/>
          </a:xfrm>
        </p:spPr>
        <p:txBody>
          <a:bodyPr/>
          <a:lstStyle/>
          <a:p>
            <a:pPr marL="514350" indent="-514350">
              <a:buFont typeface="+mj-lt"/>
              <a:buAutoNum type="arabicPeriod" startAt="3"/>
            </a:pPr>
            <a:r>
              <a:rPr lang="fr-FR" b="1" dirty="0"/>
              <a:t>Déploiement de pare-feu (Firewalls)</a:t>
            </a:r>
          </a:p>
          <a:p>
            <a:pPr marL="514350" indent="-514350">
              <a:buFont typeface="+mj-lt"/>
              <a:buAutoNum type="arabicPeriod" startAt="3"/>
            </a:pPr>
            <a:endParaRPr lang="fr-FR" b="1" dirty="0"/>
          </a:p>
          <a:p>
            <a:pPr marL="514350" indent="-514350">
              <a:buFont typeface="+mj-lt"/>
              <a:buAutoNum type="arabicPeriod" startAt="3"/>
            </a:pPr>
            <a:endParaRPr lang="fr-FR" b="1" dirty="0"/>
          </a:p>
          <a:p>
            <a:pPr marL="0" indent="0">
              <a:buNone/>
            </a:pPr>
            <a:endParaRPr lang="fr-FR" b="1" dirty="0"/>
          </a:p>
          <a:p>
            <a:pPr marL="0" indent="0" algn="just">
              <a:buNone/>
            </a:pPr>
            <a:r>
              <a:rPr lang="fr-FR" sz="2000" dirty="0"/>
              <a:t>Le pare-feu contrôle le trafic entrant et sortant du réseau. Leurs fonctions principales sont: </a:t>
            </a:r>
          </a:p>
          <a:p>
            <a:pPr algn="just"/>
            <a:r>
              <a:rPr lang="fr-FR" sz="2000" dirty="0"/>
              <a:t> filtrage par IP,port,protocole</a:t>
            </a:r>
          </a:p>
          <a:p>
            <a:pPr algn="just"/>
            <a:r>
              <a:rPr lang="fr-FR" sz="2000" dirty="0"/>
              <a:t>Blocage des connexions non autorisées</a:t>
            </a:r>
          </a:p>
          <a:p>
            <a:pPr algn="just"/>
            <a:r>
              <a:rPr lang="fr-FR" sz="2000" dirty="0"/>
              <a:t>Segmentation du réseau </a:t>
            </a:r>
          </a:p>
          <a:p>
            <a:pPr marL="0" indent="0" algn="just">
              <a:buNone/>
            </a:pPr>
            <a:r>
              <a:rPr lang="fr-FR" sz="2000" dirty="0"/>
              <a:t>Il existe différents </a:t>
            </a:r>
            <a:r>
              <a:rPr lang="fr-FR" sz="2000" b="1" dirty="0"/>
              <a:t>types de firewall</a:t>
            </a:r>
            <a:r>
              <a:rPr lang="fr-FR" sz="2000" dirty="0"/>
              <a:t>, parmi lesquels: le pare-feu réseau, le pare-feu applicatif, le pare-feu nouvelle </a:t>
            </a:r>
            <a:r>
              <a:rPr lang="fr-FR" sz="2000" b="1" dirty="0"/>
              <a:t>génération (NGFW)</a:t>
            </a:r>
          </a:p>
          <a:p>
            <a:pPr marL="0" indent="0" algn="just">
              <a:buNone/>
            </a:pPr>
            <a:r>
              <a:rPr lang="fr-FR" sz="2000" b="1" dirty="0"/>
              <a:t>Exemple: </a:t>
            </a:r>
            <a:r>
              <a:rPr lang="fr-FR" sz="2000" dirty="0" err="1"/>
              <a:t>pfsense</a:t>
            </a:r>
            <a:endParaRPr lang="fr-FR" sz="2000" b="1" dirty="0"/>
          </a:p>
          <a:p>
            <a:pPr marL="0" indent="0">
              <a:buNone/>
            </a:pPr>
            <a:endParaRPr lang="fr-FR" sz="2000" dirty="0"/>
          </a:p>
          <a:p>
            <a:pPr marL="0" indent="0">
              <a:buNone/>
            </a:pPr>
            <a:endParaRPr lang="fr-FR" dirty="0"/>
          </a:p>
          <a:p>
            <a:pPr>
              <a:buFont typeface="Wingdings" panose="05000000000000000000" pitchFamily="2" charset="2"/>
              <a:buChar char="q"/>
            </a:pPr>
            <a:endParaRPr lang="fr-FR" dirty="0"/>
          </a:p>
          <a:p>
            <a:pPr marL="0" indent="0">
              <a:buNone/>
            </a:pPr>
            <a:endParaRPr lang="fr-FR" dirty="0"/>
          </a:p>
          <a:p>
            <a:pPr marL="0" indent="0">
              <a:buNone/>
            </a:pPr>
            <a:endParaRPr lang="fr-FR" dirty="0"/>
          </a:p>
        </p:txBody>
      </p:sp>
      <p:pic>
        <p:nvPicPr>
          <p:cNvPr id="5" name="Image 4">
            <a:extLst>
              <a:ext uri="{FF2B5EF4-FFF2-40B4-BE49-F238E27FC236}">
                <a16:creationId xmlns:a16="http://schemas.microsoft.com/office/drawing/2014/main" id="{0F2F356F-71AC-4974-A200-DA2FCEE07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80" y="2256098"/>
            <a:ext cx="9060025" cy="1692659"/>
          </a:xfrm>
          <a:prstGeom prst="rect">
            <a:avLst/>
          </a:prstGeom>
          <a:ln>
            <a:noFill/>
          </a:ln>
          <a:effectLst>
            <a:softEdge rad="112500"/>
          </a:effectLst>
        </p:spPr>
      </p:pic>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C00000"/>
                </a:solidFill>
              </a:rPr>
              <a:t>17</a:t>
            </a:fld>
            <a:endParaRPr lang="fr-FR" dirty="0">
              <a:solidFill>
                <a:srgbClr val="C00000"/>
              </a:solidFill>
            </a:endParaRPr>
          </a:p>
        </p:txBody>
      </p:sp>
    </p:spTree>
    <p:extLst>
      <p:ext uri="{BB962C8B-B14F-4D97-AF65-F5344CB8AC3E}">
        <p14:creationId xmlns:p14="http://schemas.microsoft.com/office/powerpoint/2010/main" val="340403331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9B0FC2-B934-72CE-ACAB-817452AB8C9D}"/>
              </a:ext>
            </a:extLst>
          </p:cNvPr>
          <p:cNvSpPr>
            <a:spLocks noGrp="1"/>
          </p:cNvSpPr>
          <p:nvPr>
            <p:ph type="title"/>
          </p:nvPr>
        </p:nvSpPr>
        <p:spPr/>
        <p:txBody>
          <a:bodyPr/>
          <a:lstStyle/>
          <a:p>
            <a:pPr marL="857250" indent="-857250" algn="ctr">
              <a:buFont typeface="+mj-lt"/>
              <a:buAutoNum type="romanUcPeriod" startAt="4"/>
            </a:pPr>
            <a:r>
              <a:rPr lang="fr-FR" b="1" dirty="0"/>
              <a:t>Rôle de la CYBERDEFENSE: Comment se prémunir des intrusions des adversaires?</a:t>
            </a:r>
            <a:endParaRPr lang="fr-FR" dirty="0"/>
          </a:p>
        </p:txBody>
      </p:sp>
      <p:sp>
        <p:nvSpPr>
          <p:cNvPr id="3" name="Espace réservé du contenu 2">
            <a:extLst>
              <a:ext uri="{FF2B5EF4-FFF2-40B4-BE49-F238E27FC236}">
                <a16:creationId xmlns:a16="http://schemas.microsoft.com/office/drawing/2014/main" id="{FFF7E639-288F-3475-FD28-F3722672AAA4}"/>
              </a:ext>
            </a:extLst>
          </p:cNvPr>
          <p:cNvSpPr>
            <a:spLocks noGrp="1"/>
          </p:cNvSpPr>
          <p:nvPr>
            <p:ph idx="1"/>
          </p:nvPr>
        </p:nvSpPr>
        <p:spPr>
          <a:xfrm>
            <a:off x="838200" y="1825625"/>
            <a:ext cx="10515600" cy="4667250"/>
          </a:xfrm>
        </p:spPr>
        <p:txBody>
          <a:bodyPr/>
          <a:lstStyle/>
          <a:p>
            <a:pPr marL="514350" indent="-514350">
              <a:buFont typeface="+mj-lt"/>
              <a:buAutoNum type="arabicPeriod" startAt="4"/>
            </a:pPr>
            <a:r>
              <a:rPr lang="fr-FR" b="1" dirty="0"/>
              <a:t>Détection et prévention des intrusions (IDS/IPS)</a:t>
            </a:r>
          </a:p>
          <a:p>
            <a:pPr marL="514350" indent="-514350">
              <a:buFont typeface="+mj-lt"/>
              <a:buAutoNum type="arabicPeriod" startAt="4"/>
            </a:pPr>
            <a:endParaRPr lang="fr-FR" b="1" dirty="0"/>
          </a:p>
          <a:p>
            <a:pPr marL="514350" indent="-514350">
              <a:buFont typeface="+mj-lt"/>
              <a:buAutoNum type="arabicPeriod" startAt="4"/>
            </a:pPr>
            <a:endParaRPr lang="fr-FR" b="1" dirty="0"/>
          </a:p>
          <a:p>
            <a:pPr marL="514350" indent="-514350">
              <a:buFont typeface="+mj-lt"/>
              <a:buAutoNum type="arabicPeriod" startAt="4"/>
            </a:pPr>
            <a:endParaRPr lang="fr-FR" b="1" dirty="0"/>
          </a:p>
          <a:p>
            <a:pPr marL="514350" indent="-514350">
              <a:buFont typeface="+mj-lt"/>
              <a:buAutoNum type="arabicPeriod" startAt="4"/>
            </a:pPr>
            <a:endParaRPr lang="fr-FR" b="1" dirty="0"/>
          </a:p>
          <a:p>
            <a:pPr marL="0" indent="0">
              <a:buNone/>
            </a:pPr>
            <a:endParaRPr lang="fr-FR" b="1" dirty="0"/>
          </a:p>
          <a:p>
            <a:pPr marL="0" indent="0">
              <a:buNone/>
            </a:pPr>
            <a:r>
              <a:rPr lang="fr-FR" sz="2000" dirty="0"/>
              <a:t>Les </a:t>
            </a:r>
            <a:r>
              <a:rPr lang="fr-FR" sz="2000" b="1" dirty="0"/>
              <a:t>IDS/IPS </a:t>
            </a:r>
            <a:r>
              <a:rPr lang="fr-FR" sz="2000" dirty="0"/>
              <a:t>surveillent le trafic sur réseau; pour détecter ou bloquer les attaques.</a:t>
            </a:r>
          </a:p>
          <a:p>
            <a:pPr marL="0" indent="0">
              <a:buNone/>
            </a:pPr>
            <a:r>
              <a:rPr lang="fr-FR" sz="2000" b="1" dirty="0"/>
              <a:t>Outils connus:</a:t>
            </a:r>
          </a:p>
          <a:p>
            <a:r>
              <a:rPr lang="fr-FR" sz="2000" dirty="0"/>
              <a:t>Snort</a:t>
            </a:r>
          </a:p>
          <a:p>
            <a:r>
              <a:rPr lang="fr-FR" sz="2000" dirty="0"/>
              <a:t>suricata</a:t>
            </a:r>
          </a:p>
        </p:txBody>
      </p:sp>
      <p:sp>
        <p:nvSpPr>
          <p:cNvPr id="4" name="Espace réservé du numéro de diapositive 3">
            <a:extLst>
              <a:ext uri="{FF2B5EF4-FFF2-40B4-BE49-F238E27FC236}">
                <a16:creationId xmlns:a16="http://schemas.microsoft.com/office/drawing/2014/main" id="{A7E61AE1-8C72-3657-7EA4-AB557CB370FD}"/>
              </a:ext>
            </a:extLst>
          </p:cNvPr>
          <p:cNvSpPr>
            <a:spLocks noGrp="1"/>
          </p:cNvSpPr>
          <p:nvPr>
            <p:ph type="sldNum" sz="quarter" idx="12"/>
          </p:nvPr>
        </p:nvSpPr>
        <p:spPr/>
        <p:txBody>
          <a:bodyPr/>
          <a:lstStyle/>
          <a:p>
            <a:fld id="{C5BE00CB-013B-4E07-990C-5839F0AEBD76}" type="slidenum">
              <a:rPr lang="fr-FR" smtClean="0">
                <a:solidFill>
                  <a:srgbClr val="FF0000"/>
                </a:solidFill>
              </a:rPr>
              <a:t>18</a:t>
            </a:fld>
            <a:endParaRPr lang="fr-FR" dirty="0">
              <a:solidFill>
                <a:srgbClr val="FF0000"/>
              </a:solidFill>
            </a:endParaRPr>
          </a:p>
        </p:txBody>
      </p:sp>
      <p:pic>
        <p:nvPicPr>
          <p:cNvPr id="6" name="Image 5">
            <a:extLst>
              <a:ext uri="{FF2B5EF4-FFF2-40B4-BE49-F238E27FC236}">
                <a16:creationId xmlns:a16="http://schemas.microsoft.com/office/drawing/2014/main" id="{822E9862-416E-F0BA-1741-1DE7D5ADB903}"/>
              </a:ext>
            </a:extLst>
          </p:cNvPr>
          <p:cNvPicPr>
            <a:picLocks noChangeAspect="1"/>
          </p:cNvPicPr>
          <p:nvPr/>
        </p:nvPicPr>
        <p:blipFill>
          <a:blip r:embed="rId2">
            <a:extLst>
              <a:ext uri="{28A0092B-C50C-407E-A947-70E740481C1C}">
                <a14:useLocalDpi xmlns:a14="http://schemas.microsoft.com/office/drawing/2010/main" val="0"/>
              </a:ext>
            </a:extLst>
          </a:blip>
          <a:srcRect l="1918" r="1918"/>
          <a:stretch/>
        </p:blipFill>
        <p:spPr>
          <a:xfrm>
            <a:off x="838201" y="2286239"/>
            <a:ext cx="4423594" cy="2248439"/>
          </a:xfrm>
          <a:prstGeom prst="rect">
            <a:avLst/>
          </a:prstGeom>
        </p:spPr>
      </p:pic>
      <p:pic>
        <p:nvPicPr>
          <p:cNvPr id="10" name="Image 9">
            <a:extLst>
              <a:ext uri="{FF2B5EF4-FFF2-40B4-BE49-F238E27FC236}">
                <a16:creationId xmlns:a16="http://schemas.microsoft.com/office/drawing/2014/main" id="{B16CB395-6D4F-7467-3C34-9420A9DD0F4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55100" y="2286239"/>
            <a:ext cx="5331950" cy="2248439"/>
          </a:xfrm>
          <a:prstGeom prst="rect">
            <a:avLst/>
          </a:prstGeom>
        </p:spPr>
      </p:pic>
    </p:spTree>
    <p:extLst>
      <p:ext uri="{BB962C8B-B14F-4D97-AF65-F5344CB8AC3E}">
        <p14:creationId xmlns:p14="http://schemas.microsoft.com/office/powerpoint/2010/main" val="426109016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D4BFB5-FBDE-D71D-E0DF-4D3E74AC52F4}"/>
              </a:ext>
            </a:extLst>
          </p:cNvPr>
          <p:cNvSpPr>
            <a:spLocks noGrp="1"/>
          </p:cNvSpPr>
          <p:nvPr>
            <p:ph type="title"/>
          </p:nvPr>
        </p:nvSpPr>
        <p:spPr/>
        <p:txBody>
          <a:bodyPr/>
          <a:lstStyle/>
          <a:p>
            <a:pPr marL="857250" indent="-857250" algn="ctr">
              <a:buFont typeface="+mj-lt"/>
              <a:buAutoNum type="romanUcPeriod" startAt="4"/>
            </a:pPr>
            <a:r>
              <a:rPr lang="fr-FR" b="1" dirty="0"/>
              <a:t>Rôle de la CYBERDEFENSE: Comment se prémunir des intrusions des adversaires?</a:t>
            </a:r>
            <a:endParaRPr lang="fr-FR" dirty="0"/>
          </a:p>
        </p:txBody>
      </p:sp>
      <p:sp>
        <p:nvSpPr>
          <p:cNvPr id="3" name="Espace réservé du contenu 2">
            <a:extLst>
              <a:ext uri="{FF2B5EF4-FFF2-40B4-BE49-F238E27FC236}">
                <a16:creationId xmlns:a16="http://schemas.microsoft.com/office/drawing/2014/main" id="{6B932E19-D507-7430-71B0-E01DE306F060}"/>
              </a:ext>
            </a:extLst>
          </p:cNvPr>
          <p:cNvSpPr>
            <a:spLocks noGrp="1"/>
          </p:cNvSpPr>
          <p:nvPr>
            <p:ph idx="1"/>
          </p:nvPr>
        </p:nvSpPr>
        <p:spPr/>
        <p:txBody>
          <a:bodyPr/>
          <a:lstStyle/>
          <a:p>
            <a:pPr marL="514350" indent="-514350">
              <a:buFont typeface="+mj-lt"/>
              <a:buAutoNum type="arabicPeriod" startAt="5"/>
            </a:pPr>
            <a:r>
              <a:rPr lang="fr-FR" b="1" dirty="0"/>
              <a:t>Authentification forte et gestion des accès (MFA et IAM)</a:t>
            </a:r>
          </a:p>
          <a:p>
            <a:pPr marL="514350" indent="-514350">
              <a:buFont typeface="+mj-lt"/>
              <a:buAutoNum type="arabicPeriod" startAt="5"/>
            </a:pPr>
            <a:endParaRPr lang="fr-FR" b="1" dirty="0"/>
          </a:p>
          <a:p>
            <a:pPr marL="514350" indent="-514350">
              <a:buFont typeface="+mj-lt"/>
              <a:buAutoNum type="arabicPeriod" startAt="5"/>
            </a:pPr>
            <a:endParaRPr lang="fr-FR" b="1" dirty="0"/>
          </a:p>
          <a:p>
            <a:pPr marL="514350" indent="-514350">
              <a:buFont typeface="+mj-lt"/>
              <a:buAutoNum type="arabicPeriod" startAt="5"/>
            </a:pPr>
            <a:endParaRPr lang="fr-FR" b="1" dirty="0"/>
          </a:p>
          <a:p>
            <a:pPr marL="0" indent="0">
              <a:buNone/>
            </a:pPr>
            <a:endParaRPr lang="fr-FR" sz="2000" b="1" dirty="0"/>
          </a:p>
          <a:p>
            <a:pPr marL="0" indent="0">
              <a:buNone/>
            </a:pPr>
            <a:r>
              <a:rPr lang="fr-FR" sz="2000" b="1" u="sng" dirty="0"/>
              <a:t>Bonnes pratiques:</a:t>
            </a:r>
          </a:p>
          <a:p>
            <a:r>
              <a:rPr lang="fr-FR" sz="2000" dirty="0"/>
              <a:t>Gestion stricte des droits d’utilisateurs</a:t>
            </a:r>
          </a:p>
          <a:p>
            <a:r>
              <a:rPr lang="fr-FR" sz="2000" dirty="0"/>
              <a:t>Principe du moindre privilège</a:t>
            </a:r>
          </a:p>
          <a:p>
            <a:r>
              <a:rPr lang="fr-FR" sz="2000" dirty="0"/>
              <a:t>Contrôle des accès limité fortement</a:t>
            </a:r>
            <a:endParaRPr lang="fr-FR" dirty="0"/>
          </a:p>
        </p:txBody>
      </p:sp>
      <p:sp>
        <p:nvSpPr>
          <p:cNvPr id="4" name="Espace réservé du numéro de diapositive 3">
            <a:extLst>
              <a:ext uri="{FF2B5EF4-FFF2-40B4-BE49-F238E27FC236}">
                <a16:creationId xmlns:a16="http://schemas.microsoft.com/office/drawing/2014/main" id="{2834F1CC-983F-ACBA-7D29-3833E457627D}"/>
              </a:ext>
            </a:extLst>
          </p:cNvPr>
          <p:cNvSpPr>
            <a:spLocks noGrp="1"/>
          </p:cNvSpPr>
          <p:nvPr>
            <p:ph type="sldNum" sz="quarter" idx="12"/>
          </p:nvPr>
        </p:nvSpPr>
        <p:spPr/>
        <p:txBody>
          <a:bodyPr/>
          <a:lstStyle/>
          <a:p>
            <a:fld id="{C5BE00CB-013B-4E07-990C-5839F0AEBD76}" type="slidenum">
              <a:rPr lang="fr-FR" smtClean="0">
                <a:solidFill>
                  <a:srgbClr val="FF0000"/>
                </a:solidFill>
              </a:rPr>
              <a:t>19</a:t>
            </a:fld>
            <a:endParaRPr lang="fr-FR" dirty="0">
              <a:solidFill>
                <a:srgbClr val="FF0000"/>
              </a:solidFill>
            </a:endParaRPr>
          </a:p>
        </p:txBody>
      </p:sp>
      <p:pic>
        <p:nvPicPr>
          <p:cNvPr id="10" name="Image 9">
            <a:extLst>
              <a:ext uri="{FF2B5EF4-FFF2-40B4-BE49-F238E27FC236}">
                <a16:creationId xmlns:a16="http://schemas.microsoft.com/office/drawing/2014/main" id="{92FCBB8B-0BB3-A631-AE8D-E68C9E202C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395" r="-563" b="7502"/>
          <a:stretch>
            <a:fillRect/>
          </a:stretch>
        </p:blipFill>
        <p:spPr>
          <a:xfrm>
            <a:off x="1278293" y="2293743"/>
            <a:ext cx="4506687" cy="1849049"/>
          </a:xfrm>
          <a:prstGeom prst="rect">
            <a:avLst/>
          </a:prstGeom>
        </p:spPr>
      </p:pic>
      <p:pic>
        <p:nvPicPr>
          <p:cNvPr id="17" name="Image 16">
            <a:extLst>
              <a:ext uri="{FF2B5EF4-FFF2-40B4-BE49-F238E27FC236}">
                <a16:creationId xmlns:a16="http://schemas.microsoft.com/office/drawing/2014/main" id="{21BBB4B3-3415-9DBC-7EEB-71CDEC6990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05501" y="2293743"/>
            <a:ext cx="4914900" cy="1849049"/>
          </a:xfrm>
          <a:prstGeom prst="rect">
            <a:avLst/>
          </a:prstGeom>
        </p:spPr>
      </p:pic>
    </p:spTree>
    <p:extLst>
      <p:ext uri="{BB962C8B-B14F-4D97-AF65-F5344CB8AC3E}">
        <p14:creationId xmlns:p14="http://schemas.microsoft.com/office/powerpoint/2010/main" val="403046890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189D9-0988-457B-B35A-1E552DAAFC1E}"/>
              </a:ext>
            </a:extLst>
          </p:cNvPr>
          <p:cNvSpPr>
            <a:spLocks noGrp="1"/>
          </p:cNvSpPr>
          <p:nvPr>
            <p:ph type="ctrTitle"/>
          </p:nvPr>
        </p:nvSpPr>
        <p:spPr>
          <a:xfrm>
            <a:off x="4397829" y="457201"/>
            <a:ext cx="2889380" cy="1038419"/>
          </a:xfrm>
        </p:spPr>
        <p:txBody>
          <a:bodyPr/>
          <a:lstStyle/>
          <a:p>
            <a:r>
              <a:rPr lang="fr-FR" dirty="0"/>
              <a:t>PLAN</a:t>
            </a:r>
          </a:p>
        </p:txBody>
      </p:sp>
      <p:sp>
        <p:nvSpPr>
          <p:cNvPr id="3" name="Sous-titre 2">
            <a:extLst>
              <a:ext uri="{FF2B5EF4-FFF2-40B4-BE49-F238E27FC236}">
                <a16:creationId xmlns:a16="http://schemas.microsoft.com/office/drawing/2014/main" id="{2DE0CDB9-76AB-4C45-935D-5EE10C7602D9}"/>
              </a:ext>
            </a:extLst>
          </p:cNvPr>
          <p:cNvSpPr>
            <a:spLocks noGrp="1"/>
          </p:cNvSpPr>
          <p:nvPr>
            <p:ph type="subTitle" idx="1"/>
          </p:nvPr>
        </p:nvSpPr>
        <p:spPr>
          <a:xfrm>
            <a:off x="1270519" y="2091418"/>
            <a:ext cx="9144000" cy="3911600"/>
          </a:xfrm>
        </p:spPr>
        <p:txBody>
          <a:bodyPr>
            <a:normAutofit/>
          </a:bodyPr>
          <a:lstStyle/>
          <a:p>
            <a:pPr algn="l"/>
            <a:r>
              <a:rPr lang="fr-FR" dirty="0"/>
              <a:t>INTRODUCTION</a:t>
            </a:r>
          </a:p>
          <a:p>
            <a:pPr marL="514350" indent="-514350" algn="l">
              <a:buFont typeface="+mj-lt"/>
              <a:buAutoNum type="romanUcPeriod"/>
            </a:pPr>
            <a:r>
              <a:rPr lang="fr-FR" dirty="0"/>
              <a:t>Définition des notions Clés</a:t>
            </a:r>
          </a:p>
          <a:p>
            <a:pPr marL="514350" indent="-514350" algn="l">
              <a:buFont typeface="+mj-lt"/>
              <a:buAutoNum type="romanUcPeriod"/>
            </a:pPr>
            <a:r>
              <a:rPr lang="fr-FR" dirty="0"/>
              <a:t>Où trouve t-on nos traces numériques?</a:t>
            </a:r>
          </a:p>
          <a:p>
            <a:pPr marL="514350" indent="-514350" algn="l">
              <a:buFont typeface="+mj-lt"/>
              <a:buAutoNum type="romanUcPeriod"/>
            </a:pPr>
            <a:r>
              <a:rPr lang="fr-FR" dirty="0"/>
              <a:t>De l’OSINT à la CYBERATTAQUE: outils et méthodes utilisés par les adversaires.</a:t>
            </a:r>
          </a:p>
          <a:p>
            <a:pPr marL="514350" indent="-514350" algn="l">
              <a:buFont typeface="+mj-lt"/>
              <a:buAutoNum type="romanUcPeriod"/>
            </a:pPr>
            <a:r>
              <a:rPr lang="fr-FR" dirty="0"/>
              <a:t>Rôle de la CYBERDEFENSE: Comment se prémunir des intrusions des adversaires? </a:t>
            </a:r>
          </a:p>
          <a:p>
            <a:pPr algn="l"/>
            <a:r>
              <a:rPr lang="fr-FR" dirty="0"/>
              <a:t>CONCLUSION</a:t>
            </a:r>
          </a:p>
          <a:p>
            <a:pPr marL="514350" indent="-514350" algn="l">
              <a:buFont typeface="+mj-lt"/>
              <a:buAutoNum type="romanUcPeriod"/>
            </a:pPr>
            <a:endParaRPr lang="fr-FR" dirty="0"/>
          </a:p>
        </p:txBody>
      </p:sp>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2</a:t>
            </a:fld>
            <a:endParaRPr lang="fr-FR" dirty="0">
              <a:solidFill>
                <a:srgbClr val="FF0000"/>
              </a:solidFill>
            </a:endParaRPr>
          </a:p>
        </p:txBody>
      </p:sp>
    </p:spTree>
    <p:extLst>
      <p:ext uri="{BB962C8B-B14F-4D97-AF65-F5344CB8AC3E}">
        <p14:creationId xmlns:p14="http://schemas.microsoft.com/office/powerpoint/2010/main" val="226240611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09F65A-531A-421A-8213-D43F7AE673EA}"/>
              </a:ext>
            </a:extLst>
          </p:cNvPr>
          <p:cNvSpPr>
            <a:spLocks noGrp="1"/>
          </p:cNvSpPr>
          <p:nvPr>
            <p:ph type="title"/>
          </p:nvPr>
        </p:nvSpPr>
        <p:spPr/>
        <p:txBody>
          <a:bodyPr/>
          <a:lstStyle/>
          <a:p>
            <a:pPr marL="857250" indent="-857250" algn="ctr">
              <a:buFont typeface="+mj-lt"/>
              <a:buAutoNum type="romanUcPeriod" startAt="4"/>
            </a:pPr>
            <a:r>
              <a:rPr lang="fr-FR" b="1" dirty="0"/>
              <a:t>Rôle de la CYBERDEFENSE: Comment se prémunir des intrusions des adversaires?</a:t>
            </a:r>
          </a:p>
        </p:txBody>
      </p:sp>
      <p:sp>
        <p:nvSpPr>
          <p:cNvPr id="3" name="Espace réservé du contenu 2">
            <a:extLst>
              <a:ext uri="{FF2B5EF4-FFF2-40B4-BE49-F238E27FC236}">
                <a16:creationId xmlns:a16="http://schemas.microsoft.com/office/drawing/2014/main" id="{787C060D-DAEA-4B02-A9E4-43A939254611}"/>
              </a:ext>
            </a:extLst>
          </p:cNvPr>
          <p:cNvSpPr>
            <a:spLocks noGrp="1"/>
          </p:cNvSpPr>
          <p:nvPr>
            <p:ph idx="1"/>
          </p:nvPr>
        </p:nvSpPr>
        <p:spPr>
          <a:xfrm>
            <a:off x="838200" y="1825625"/>
            <a:ext cx="11010900" cy="4667250"/>
          </a:xfrm>
        </p:spPr>
        <p:txBody>
          <a:bodyPr>
            <a:normAutofit/>
          </a:bodyPr>
          <a:lstStyle/>
          <a:p>
            <a:pPr marL="514350" indent="-514350">
              <a:buFont typeface="+mj-lt"/>
              <a:buAutoNum type="arabicPeriod" startAt="6"/>
            </a:pPr>
            <a:r>
              <a:rPr lang="fr-FR" b="1" dirty="0"/>
              <a:t>Utilisation des SIEM ( Security Information and Event Management)</a:t>
            </a:r>
          </a:p>
          <a:p>
            <a:pPr marL="514350" indent="-514350">
              <a:buFont typeface="+mj-lt"/>
              <a:buAutoNum type="arabicPeriod" startAt="6"/>
            </a:pPr>
            <a:endParaRPr lang="fr-FR" b="1" dirty="0"/>
          </a:p>
          <a:p>
            <a:pPr marL="514350" indent="-514350">
              <a:buFont typeface="+mj-lt"/>
              <a:buAutoNum type="arabicPeriod" startAt="6"/>
            </a:pPr>
            <a:endParaRPr lang="fr-FR" b="1" dirty="0"/>
          </a:p>
          <a:p>
            <a:pPr marL="514350" indent="-514350">
              <a:buFont typeface="+mj-lt"/>
              <a:buAutoNum type="arabicPeriod" startAt="6"/>
            </a:pPr>
            <a:endParaRPr lang="fr-FR" b="1" dirty="0"/>
          </a:p>
          <a:p>
            <a:pPr marL="514350" indent="-514350">
              <a:buFont typeface="+mj-lt"/>
              <a:buAutoNum type="arabicPeriod" startAt="6"/>
            </a:pPr>
            <a:endParaRPr lang="fr-FR" b="1" dirty="0"/>
          </a:p>
          <a:p>
            <a:pPr marL="0" indent="0">
              <a:buNone/>
            </a:pPr>
            <a:r>
              <a:rPr lang="fr-FR" sz="2000" dirty="0"/>
              <a:t>Les SIEM permettent de centraliser, corréler et analyser les journaux de sécurité.</a:t>
            </a:r>
          </a:p>
          <a:p>
            <a:pPr marL="0" indent="0">
              <a:buNone/>
            </a:pPr>
            <a:r>
              <a:rPr lang="fr-FR" sz="2000" b="1" u="sng" dirty="0"/>
              <a:t>Rôles principaux</a:t>
            </a:r>
            <a:r>
              <a:rPr lang="fr-FR" sz="2000" dirty="0"/>
              <a:t>:                                                        </a:t>
            </a:r>
            <a:r>
              <a:rPr lang="fr-FR" sz="2000" b="1" u="sng" dirty="0"/>
              <a:t>outils courants:</a:t>
            </a:r>
          </a:p>
          <a:p>
            <a:r>
              <a:rPr lang="fr-FR" sz="2000" dirty="0"/>
              <a:t>Détecter les comportements anormaux            Splunk</a:t>
            </a:r>
          </a:p>
          <a:p>
            <a:r>
              <a:rPr lang="fr-FR" sz="2000" dirty="0"/>
              <a:t>Identifier les attaques en cours                           </a:t>
            </a:r>
            <a:r>
              <a:rPr lang="fr-FR" sz="2000" dirty="0" err="1"/>
              <a:t>Elastic</a:t>
            </a:r>
            <a:r>
              <a:rPr lang="fr-FR" sz="2000" dirty="0"/>
              <a:t> SIEM</a:t>
            </a:r>
          </a:p>
          <a:p>
            <a:r>
              <a:rPr lang="fr-FR" sz="2000" b="1" dirty="0"/>
              <a:t> </a:t>
            </a:r>
            <a:r>
              <a:rPr lang="fr-FR" sz="2000" dirty="0"/>
              <a:t>Tracer les actions d’un adversaire</a:t>
            </a:r>
          </a:p>
        </p:txBody>
      </p:sp>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20</a:t>
            </a:fld>
            <a:endParaRPr lang="fr-FR" dirty="0">
              <a:solidFill>
                <a:srgbClr val="FF0000"/>
              </a:solidFill>
            </a:endParaRPr>
          </a:p>
        </p:txBody>
      </p:sp>
      <p:pic>
        <p:nvPicPr>
          <p:cNvPr id="12" name="Image 11">
            <a:extLst>
              <a:ext uri="{FF2B5EF4-FFF2-40B4-BE49-F238E27FC236}">
                <a16:creationId xmlns:a16="http://schemas.microsoft.com/office/drawing/2014/main" id="{9B43CE9B-F547-121E-F0F7-6E51B71C5FE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43012" y="2539142"/>
            <a:ext cx="10201275" cy="1779716"/>
          </a:xfrm>
          <a:prstGeom prst="rect">
            <a:avLst/>
          </a:prstGeom>
        </p:spPr>
      </p:pic>
    </p:spTree>
    <p:extLst>
      <p:ext uri="{BB962C8B-B14F-4D97-AF65-F5344CB8AC3E}">
        <p14:creationId xmlns:p14="http://schemas.microsoft.com/office/powerpoint/2010/main" val="235994866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CFE54F-9CF9-4EC1-BFC7-18AB4E09B3C5}"/>
              </a:ext>
            </a:extLst>
          </p:cNvPr>
          <p:cNvSpPr>
            <a:spLocks noGrp="1"/>
          </p:cNvSpPr>
          <p:nvPr>
            <p:ph type="title"/>
          </p:nvPr>
        </p:nvSpPr>
        <p:spPr>
          <a:xfrm>
            <a:off x="3618723" y="823685"/>
            <a:ext cx="4396273" cy="917121"/>
          </a:xfrm>
        </p:spPr>
        <p:txBody>
          <a:bodyPr/>
          <a:lstStyle/>
          <a:p>
            <a:pPr algn="ctr"/>
            <a:r>
              <a:rPr lang="fr-FR" b="1" dirty="0"/>
              <a:t>CONCLUSION</a:t>
            </a:r>
          </a:p>
        </p:txBody>
      </p:sp>
      <p:sp>
        <p:nvSpPr>
          <p:cNvPr id="3" name="Espace réservé du contenu 2">
            <a:extLst>
              <a:ext uri="{FF2B5EF4-FFF2-40B4-BE49-F238E27FC236}">
                <a16:creationId xmlns:a16="http://schemas.microsoft.com/office/drawing/2014/main" id="{C6BAC551-F046-45D1-9FDA-D5B9C05E91C4}"/>
              </a:ext>
            </a:extLst>
          </p:cNvPr>
          <p:cNvSpPr>
            <a:spLocks noGrp="1"/>
          </p:cNvSpPr>
          <p:nvPr>
            <p:ph idx="1"/>
          </p:nvPr>
        </p:nvSpPr>
        <p:spPr>
          <a:xfrm>
            <a:off x="744894" y="2544082"/>
            <a:ext cx="10515600" cy="2550432"/>
          </a:xfrm>
        </p:spPr>
        <p:txBody>
          <a:bodyPr>
            <a:normAutofit lnSpcReduction="10000"/>
          </a:bodyPr>
          <a:lstStyle/>
          <a:p>
            <a:pPr marL="0" indent="0" algn="just">
              <a:buNone/>
            </a:pPr>
            <a:r>
              <a:rPr lang="fr-FR" dirty="0"/>
              <a:t>	L’OSINT et la CYBERDEFENSE sont aujourd’hui deux dimensions complémentaires de la sécurité numérique. Tandis que l’OSINT permet d’anticiper les menaces à partir des informations ouvertes et des traces numériques, la cyberdéfense quant à elle protège, détecte et réagit face aux attaques, cette synergie, appelée </a:t>
            </a:r>
            <a:r>
              <a:rPr lang="fr-FR" b="1" dirty="0"/>
              <a:t>CYBER THREAT INTELLIGENCE (CTI)</a:t>
            </a:r>
            <a:r>
              <a:rPr lang="fr-FR" dirty="0"/>
              <a:t>,</a:t>
            </a:r>
            <a:r>
              <a:rPr lang="fr-FR" b="1" dirty="0"/>
              <a:t> </a:t>
            </a:r>
            <a:r>
              <a:rPr lang="fr-FR" dirty="0"/>
              <a:t>transforme l’information en outil d’aide à la décision.</a:t>
            </a:r>
          </a:p>
        </p:txBody>
      </p:sp>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C00000"/>
                </a:solidFill>
              </a:rPr>
              <a:t>21</a:t>
            </a:fld>
            <a:endParaRPr lang="fr-FR" dirty="0">
              <a:solidFill>
                <a:srgbClr val="C00000"/>
              </a:solidFill>
            </a:endParaRPr>
          </a:p>
        </p:txBody>
      </p:sp>
    </p:spTree>
    <p:extLst>
      <p:ext uri="{BB962C8B-B14F-4D97-AF65-F5344CB8AC3E}">
        <p14:creationId xmlns:p14="http://schemas.microsoft.com/office/powerpoint/2010/main" val="279236843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62A4A53A-0D09-AE79-3EC2-5387371A5E1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524" y="0"/>
            <a:ext cx="12209524" cy="6858000"/>
          </a:xfrm>
        </p:spPr>
      </p:pic>
      <p:sp>
        <p:nvSpPr>
          <p:cNvPr id="2" name="Titre 1">
            <a:extLst>
              <a:ext uri="{FF2B5EF4-FFF2-40B4-BE49-F238E27FC236}">
                <a16:creationId xmlns:a16="http://schemas.microsoft.com/office/drawing/2014/main" id="{0B673BE4-8950-4B31-A449-8AA389E47537}"/>
              </a:ext>
            </a:extLst>
          </p:cNvPr>
          <p:cNvSpPr>
            <a:spLocks noGrp="1"/>
          </p:cNvSpPr>
          <p:nvPr>
            <p:ph type="title"/>
          </p:nvPr>
        </p:nvSpPr>
        <p:spPr>
          <a:xfrm>
            <a:off x="838200" y="365125"/>
            <a:ext cx="10515600" cy="1510328"/>
          </a:xfrm>
        </p:spPr>
        <p:style>
          <a:lnRef idx="2">
            <a:schemeClr val="accent3"/>
          </a:lnRef>
          <a:fillRef idx="1">
            <a:schemeClr val="lt1"/>
          </a:fillRef>
          <a:effectRef idx="0">
            <a:schemeClr val="accent3"/>
          </a:effectRef>
          <a:fontRef idx="minor">
            <a:schemeClr val="dk1"/>
          </a:fontRef>
        </p:style>
        <p:txBody>
          <a:bodyPr>
            <a:normAutofit/>
          </a:bodyPr>
          <a:lstStyle/>
          <a:p>
            <a:pPr algn="ctr"/>
            <a:r>
              <a:rPr lang="fr-FR" sz="4000" b="1" dirty="0">
                <a:solidFill>
                  <a:schemeClr val="accent1"/>
                </a:solidFill>
              </a:rPr>
              <a:t>JE VOUS REMERCIE POUR VOTRE AIMABLE ATTENTION</a:t>
            </a:r>
          </a:p>
        </p:txBody>
      </p:sp>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C00000"/>
                </a:solidFill>
              </a:rPr>
              <a:t>22</a:t>
            </a:fld>
            <a:endParaRPr lang="fr-FR" dirty="0">
              <a:solidFill>
                <a:srgbClr val="C00000"/>
              </a:solidFill>
            </a:endParaRPr>
          </a:p>
        </p:txBody>
      </p:sp>
    </p:spTree>
    <p:extLst>
      <p:ext uri="{BB962C8B-B14F-4D97-AF65-F5344CB8AC3E}">
        <p14:creationId xmlns:p14="http://schemas.microsoft.com/office/powerpoint/2010/main" val="57541453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INTRODUCTION</a:t>
            </a:r>
          </a:p>
        </p:txBody>
      </p:sp>
      <p:sp>
        <p:nvSpPr>
          <p:cNvPr id="3" name="Espace réservé du contenu 2"/>
          <p:cNvSpPr>
            <a:spLocks noGrp="1"/>
          </p:cNvSpPr>
          <p:nvPr>
            <p:ph idx="1"/>
          </p:nvPr>
        </p:nvSpPr>
        <p:spPr>
          <a:xfrm>
            <a:off x="838200" y="2030899"/>
            <a:ext cx="10515600" cy="3446171"/>
          </a:xfrm>
        </p:spPr>
        <p:txBody>
          <a:bodyPr/>
          <a:lstStyle/>
          <a:p>
            <a:pPr marL="0" indent="0" algn="just">
              <a:buNone/>
            </a:pPr>
            <a:r>
              <a:rPr lang="fr-FR" dirty="0"/>
              <a:t>	Dans le monde numérique actuel, chaque action en ligne laisse des traces exploitables. L’OSINT ou renseignement en sources ouvertes, permet de collecter et analyser ces informations, mais constitue aussi une opportunité pour les adversaires. Dès lors Où se trouvent nos traces numériques? Comment sont-elles exploitées à des fins malveillantes? En quoi l’OSINT peut-il devenir un vecteur de cyberattaque? Cet exposé analysera l’exploitation des traces numériques, le recours à l’OSINT et à la cyberattaque.</a:t>
            </a:r>
          </a:p>
        </p:txBody>
      </p:sp>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3</a:t>
            </a:fld>
            <a:endParaRPr lang="fr-FR" dirty="0">
              <a:solidFill>
                <a:srgbClr val="FF0000"/>
              </a:solidFill>
            </a:endParaRPr>
          </a:p>
        </p:txBody>
      </p:sp>
    </p:spTree>
    <p:extLst>
      <p:ext uri="{BB962C8B-B14F-4D97-AF65-F5344CB8AC3E}">
        <p14:creationId xmlns:p14="http://schemas.microsoft.com/office/powerpoint/2010/main" val="59545764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4F4FE-FF85-47EE-80A2-9BDDFF1A149C}"/>
              </a:ext>
            </a:extLst>
          </p:cNvPr>
          <p:cNvSpPr>
            <a:spLocks noGrp="1"/>
          </p:cNvSpPr>
          <p:nvPr>
            <p:ph type="title"/>
          </p:nvPr>
        </p:nvSpPr>
        <p:spPr/>
        <p:txBody>
          <a:bodyPr/>
          <a:lstStyle/>
          <a:p>
            <a:pPr marL="857250" indent="-857250" algn="ctr">
              <a:buFont typeface="+mj-lt"/>
              <a:buAutoNum type="romanUcPeriod"/>
            </a:pPr>
            <a:r>
              <a:rPr lang="fr-FR" b="1" dirty="0"/>
              <a:t>Définitions des termes clés</a:t>
            </a:r>
          </a:p>
        </p:txBody>
      </p:sp>
      <p:sp>
        <p:nvSpPr>
          <p:cNvPr id="3" name="Espace réservé du contenu 2">
            <a:extLst>
              <a:ext uri="{FF2B5EF4-FFF2-40B4-BE49-F238E27FC236}">
                <a16:creationId xmlns:a16="http://schemas.microsoft.com/office/drawing/2014/main" id="{208B5EB6-B260-4820-A266-7F16211B0F81}"/>
              </a:ext>
            </a:extLst>
          </p:cNvPr>
          <p:cNvSpPr>
            <a:spLocks noGrp="1"/>
          </p:cNvSpPr>
          <p:nvPr>
            <p:ph idx="1"/>
          </p:nvPr>
        </p:nvSpPr>
        <p:spPr>
          <a:xfrm>
            <a:off x="452718" y="2141537"/>
            <a:ext cx="10515600" cy="4351338"/>
          </a:xfrm>
        </p:spPr>
        <p:txBody>
          <a:bodyPr/>
          <a:lstStyle/>
          <a:p>
            <a:pPr marL="514350" indent="-514350">
              <a:buFont typeface="+mj-lt"/>
              <a:buAutoNum type="arabicPeriod"/>
            </a:pPr>
            <a:r>
              <a:rPr lang="fr-FR" dirty="0"/>
              <a:t>Qu’est ce que l’</a:t>
            </a:r>
            <a:r>
              <a:rPr lang="fr-FR" b="1" dirty="0"/>
              <a:t>OSINT</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lgn="just">
              <a:buNone/>
            </a:pPr>
            <a:r>
              <a:rPr lang="fr-FR" dirty="0"/>
              <a:t>L’OSINT ou Open Source Intelligence, désigne le renseignement obtenu à partir de sources ouvertes, c’est-à-dire des informations accessibles légalement au public.</a:t>
            </a:r>
          </a:p>
        </p:txBody>
      </p:sp>
      <p:pic>
        <p:nvPicPr>
          <p:cNvPr id="5" name="Image 4">
            <a:extLst>
              <a:ext uri="{FF2B5EF4-FFF2-40B4-BE49-F238E27FC236}">
                <a16:creationId xmlns:a16="http://schemas.microsoft.com/office/drawing/2014/main" id="{E6A767E3-06F1-4E18-9BA8-765A62FECB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8265" y="2648311"/>
            <a:ext cx="7243281" cy="2639243"/>
          </a:xfrm>
          <a:prstGeom prst="rect">
            <a:avLst/>
          </a:prstGeom>
          <a:ln>
            <a:noFill/>
          </a:ln>
          <a:effectLst>
            <a:softEdge rad="112500"/>
          </a:effectLst>
        </p:spPr>
      </p:pic>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4</a:t>
            </a:fld>
            <a:endParaRPr lang="fr-FR" dirty="0">
              <a:solidFill>
                <a:srgbClr val="FF0000"/>
              </a:solidFill>
            </a:endParaRPr>
          </a:p>
        </p:txBody>
      </p:sp>
    </p:spTree>
    <p:extLst>
      <p:ext uri="{BB962C8B-B14F-4D97-AF65-F5344CB8AC3E}">
        <p14:creationId xmlns:p14="http://schemas.microsoft.com/office/powerpoint/2010/main" val="6643356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5D978-6A53-474E-BEAE-3F410C34A5EA}"/>
              </a:ext>
            </a:extLst>
          </p:cNvPr>
          <p:cNvSpPr>
            <a:spLocks noGrp="1"/>
          </p:cNvSpPr>
          <p:nvPr>
            <p:ph type="title"/>
          </p:nvPr>
        </p:nvSpPr>
        <p:spPr/>
        <p:txBody>
          <a:bodyPr/>
          <a:lstStyle/>
          <a:p>
            <a:pPr marL="857250" indent="-857250" algn="ctr">
              <a:buFont typeface="+mj-lt"/>
              <a:buAutoNum type="romanUcPeriod"/>
            </a:pPr>
            <a:r>
              <a:rPr lang="fr-FR" b="1" dirty="0"/>
              <a:t>Définition des termes clés</a:t>
            </a:r>
          </a:p>
        </p:txBody>
      </p:sp>
      <p:sp>
        <p:nvSpPr>
          <p:cNvPr id="3" name="Espace réservé du contenu 2">
            <a:extLst>
              <a:ext uri="{FF2B5EF4-FFF2-40B4-BE49-F238E27FC236}">
                <a16:creationId xmlns:a16="http://schemas.microsoft.com/office/drawing/2014/main" id="{943EE485-505F-42E8-A04E-1AAABCFC3BB5}"/>
              </a:ext>
            </a:extLst>
          </p:cNvPr>
          <p:cNvSpPr>
            <a:spLocks noGrp="1"/>
          </p:cNvSpPr>
          <p:nvPr>
            <p:ph idx="1"/>
          </p:nvPr>
        </p:nvSpPr>
        <p:spPr>
          <a:xfrm>
            <a:off x="801209" y="1610472"/>
            <a:ext cx="10515600" cy="5152278"/>
          </a:xfrm>
        </p:spPr>
        <p:txBody>
          <a:bodyPr/>
          <a:lstStyle/>
          <a:p>
            <a:pPr marL="514350" indent="-514350">
              <a:buFont typeface="+mj-lt"/>
              <a:buAutoNum type="arabicPeriod" startAt="2"/>
            </a:pPr>
            <a:r>
              <a:rPr lang="fr-FR" dirty="0"/>
              <a:t>C’est quoi une </a:t>
            </a:r>
            <a:r>
              <a:rPr lang="fr-FR" b="1" dirty="0"/>
              <a:t>trace numérique</a:t>
            </a:r>
            <a:r>
              <a:rPr lang="fr-FR" dirty="0"/>
              <a:t>?</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lgn="just">
              <a:buNone/>
            </a:pPr>
            <a:r>
              <a:rPr lang="fr-FR" dirty="0"/>
              <a:t>Une Trace numérique est toute information laissée sur internet ou sur un système numérique par un utilisateur, volontairement ou non.</a:t>
            </a:r>
          </a:p>
          <a:p>
            <a:pPr marL="0" indent="0">
              <a:buNone/>
            </a:pPr>
            <a:endParaRPr lang="fr-FR" dirty="0"/>
          </a:p>
        </p:txBody>
      </p:sp>
      <p:pic>
        <p:nvPicPr>
          <p:cNvPr id="5" name="Image 4">
            <a:extLst>
              <a:ext uri="{FF2B5EF4-FFF2-40B4-BE49-F238E27FC236}">
                <a16:creationId xmlns:a16="http://schemas.microsoft.com/office/drawing/2014/main" id="{307EDAA9-E7C1-40F4-9BC9-A3D44AB9A5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70589" y="2294965"/>
            <a:ext cx="7870004" cy="3335273"/>
          </a:xfrm>
          <a:prstGeom prst="rect">
            <a:avLst/>
          </a:prstGeom>
          <a:ln>
            <a:noFill/>
          </a:ln>
          <a:effectLst>
            <a:softEdge rad="112500"/>
          </a:effectLst>
        </p:spPr>
      </p:pic>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5</a:t>
            </a:fld>
            <a:endParaRPr lang="fr-FR" dirty="0">
              <a:solidFill>
                <a:srgbClr val="FF0000"/>
              </a:solidFill>
            </a:endParaRPr>
          </a:p>
        </p:txBody>
      </p:sp>
    </p:spTree>
    <p:extLst>
      <p:ext uri="{BB962C8B-B14F-4D97-AF65-F5344CB8AC3E}">
        <p14:creationId xmlns:p14="http://schemas.microsoft.com/office/powerpoint/2010/main" val="425688443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4E86CC-90D6-4CEE-B129-43DE65B0966F}"/>
              </a:ext>
            </a:extLst>
          </p:cNvPr>
          <p:cNvSpPr>
            <a:spLocks noGrp="1"/>
          </p:cNvSpPr>
          <p:nvPr>
            <p:ph type="title"/>
          </p:nvPr>
        </p:nvSpPr>
        <p:spPr/>
        <p:txBody>
          <a:bodyPr/>
          <a:lstStyle/>
          <a:p>
            <a:pPr marL="857250" indent="-857250" algn="ctr">
              <a:buFont typeface="+mj-lt"/>
              <a:buAutoNum type="romanUcPeriod" startAt="2"/>
            </a:pPr>
            <a:r>
              <a:rPr lang="fr-FR" b="1" dirty="0"/>
              <a:t>Où trouve t-on nos traces numériques?</a:t>
            </a:r>
          </a:p>
        </p:txBody>
      </p:sp>
      <p:sp>
        <p:nvSpPr>
          <p:cNvPr id="3" name="Espace réservé du contenu 2">
            <a:extLst>
              <a:ext uri="{FF2B5EF4-FFF2-40B4-BE49-F238E27FC236}">
                <a16:creationId xmlns:a16="http://schemas.microsoft.com/office/drawing/2014/main" id="{67AC15F7-F304-45ED-8417-9C616120811E}"/>
              </a:ext>
            </a:extLst>
          </p:cNvPr>
          <p:cNvSpPr>
            <a:spLocks noGrp="1"/>
          </p:cNvSpPr>
          <p:nvPr>
            <p:ph idx="1"/>
          </p:nvPr>
        </p:nvSpPr>
        <p:spPr>
          <a:xfrm>
            <a:off x="838200" y="1690689"/>
            <a:ext cx="10934700" cy="5167312"/>
          </a:xfrm>
        </p:spPr>
        <p:txBody>
          <a:bodyPr>
            <a:normAutofit/>
          </a:bodyPr>
          <a:lstStyle/>
          <a:p>
            <a:pPr marL="514350" indent="-514350">
              <a:buFont typeface="+mj-lt"/>
              <a:buAutoNum type="arabicPeriod"/>
            </a:pPr>
            <a:r>
              <a:rPr lang="fr-FR" b="1" dirty="0"/>
              <a:t>Les réseaux sociaux</a:t>
            </a:r>
          </a:p>
          <a:p>
            <a:pPr marL="514350" indent="-514350">
              <a:buFont typeface="+mj-lt"/>
              <a:buAutoNum type="arabicPeriod"/>
            </a:pPr>
            <a:endParaRPr lang="fr-FR" b="1" dirty="0"/>
          </a:p>
          <a:p>
            <a:pPr marL="514350" indent="-514350">
              <a:buFont typeface="+mj-lt"/>
              <a:buAutoNum type="arabicPeriod"/>
            </a:pPr>
            <a:endParaRPr lang="fr-FR" b="1" dirty="0"/>
          </a:p>
          <a:p>
            <a:pPr marL="514350" indent="-514350">
              <a:buFont typeface="+mj-lt"/>
              <a:buAutoNum type="arabicPeriod"/>
            </a:pPr>
            <a:endParaRPr lang="fr-FR" b="1" dirty="0"/>
          </a:p>
          <a:p>
            <a:pPr marL="514350" indent="-514350">
              <a:buFont typeface="+mj-lt"/>
              <a:buAutoNum type="arabicPeriod"/>
            </a:pPr>
            <a:endParaRPr lang="fr-FR" b="1" dirty="0"/>
          </a:p>
          <a:p>
            <a:pPr marL="0" indent="0">
              <a:buNone/>
            </a:pPr>
            <a:r>
              <a:rPr lang="fr-FR" sz="2000" dirty="0"/>
              <a:t>sur des plateformes comme Facebook, Instagram, TIKTOK ou X, nous laissons des traces via:</a:t>
            </a:r>
          </a:p>
          <a:p>
            <a:r>
              <a:rPr lang="fr-FR" sz="2000" dirty="0"/>
              <a:t>Publications</a:t>
            </a:r>
          </a:p>
          <a:p>
            <a:r>
              <a:rPr lang="fr-FR" sz="2000" dirty="0"/>
              <a:t>Commentaires</a:t>
            </a:r>
          </a:p>
          <a:p>
            <a:r>
              <a:rPr lang="fr-FR" sz="2000" dirty="0"/>
              <a:t>Likes</a:t>
            </a:r>
          </a:p>
          <a:p>
            <a:r>
              <a:rPr lang="fr-FR" sz="2000" dirty="0"/>
              <a:t>Partages</a:t>
            </a:r>
          </a:p>
          <a:p>
            <a:r>
              <a:rPr lang="fr-FR" sz="2000" dirty="0"/>
              <a:t>Photos et vidéos</a:t>
            </a:r>
          </a:p>
          <a:p>
            <a:pPr marL="0" indent="0">
              <a:buNone/>
            </a:pPr>
            <a:endParaRPr lang="fr-FR" sz="2000" dirty="0"/>
          </a:p>
          <a:p>
            <a:pPr marL="0" indent="0">
              <a:buNone/>
            </a:pPr>
            <a:endParaRPr lang="fr-FR" sz="2000" dirty="0"/>
          </a:p>
          <a:p>
            <a:pPr marL="514350" indent="-514350">
              <a:buFont typeface="+mj-lt"/>
              <a:buAutoNum type="arabicPeriod" startAt="2"/>
            </a:pPr>
            <a:endParaRPr lang="fr-FR" b="1"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6</a:t>
            </a:fld>
            <a:endParaRPr lang="fr-FR" dirty="0">
              <a:solidFill>
                <a:srgbClr val="FF0000"/>
              </a:solidFill>
            </a:endParaRPr>
          </a:p>
        </p:txBody>
      </p:sp>
      <p:pic>
        <p:nvPicPr>
          <p:cNvPr id="7" name="Image 6">
            <a:extLst>
              <a:ext uri="{FF2B5EF4-FFF2-40B4-BE49-F238E27FC236}">
                <a16:creationId xmlns:a16="http://schemas.microsoft.com/office/drawing/2014/main" id="{53D00C73-C037-E871-6217-573A7442B8C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0837" y="2139789"/>
            <a:ext cx="3581400" cy="2014538"/>
          </a:xfrm>
          <a:prstGeom prst="rect">
            <a:avLst/>
          </a:prstGeom>
        </p:spPr>
      </p:pic>
      <p:sp>
        <p:nvSpPr>
          <p:cNvPr id="8" name="ZoneTexte 7">
            <a:extLst>
              <a:ext uri="{FF2B5EF4-FFF2-40B4-BE49-F238E27FC236}">
                <a16:creationId xmlns:a16="http://schemas.microsoft.com/office/drawing/2014/main" id="{B2B53C76-1155-4D62-9011-845EAB65F971}"/>
              </a:ext>
            </a:extLst>
          </p:cNvPr>
          <p:cNvSpPr txBox="1"/>
          <p:nvPr/>
        </p:nvSpPr>
        <p:spPr>
          <a:xfrm>
            <a:off x="940837" y="4468490"/>
            <a:ext cx="3581400" cy="230832"/>
          </a:xfrm>
          <a:prstGeom prst="rect">
            <a:avLst/>
          </a:prstGeom>
          <a:noFill/>
        </p:spPr>
        <p:txBody>
          <a:bodyPr wrap="square" rtlCol="0">
            <a:spAutoFit/>
          </a:bodyPr>
          <a:lstStyle/>
          <a:p>
            <a:endParaRPr lang="fr-FR" sz="900" dirty="0"/>
          </a:p>
        </p:txBody>
      </p:sp>
      <p:pic>
        <p:nvPicPr>
          <p:cNvPr id="12" name="Image 11">
            <a:extLst>
              <a:ext uri="{FF2B5EF4-FFF2-40B4-BE49-F238E27FC236}">
                <a16:creationId xmlns:a16="http://schemas.microsoft.com/office/drawing/2014/main" id="{EDFCFEDC-CB88-19E1-1597-89E62D7B9C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499930" y="2139789"/>
            <a:ext cx="3268260" cy="2055311"/>
          </a:xfrm>
          <a:prstGeom prst="rect">
            <a:avLst/>
          </a:prstGeom>
        </p:spPr>
      </p:pic>
      <p:pic>
        <p:nvPicPr>
          <p:cNvPr id="18" name="Image 17">
            <a:extLst>
              <a:ext uri="{FF2B5EF4-FFF2-40B4-BE49-F238E27FC236}">
                <a16:creationId xmlns:a16="http://schemas.microsoft.com/office/drawing/2014/main" id="{77C8E9C0-DCA4-FA5D-9D21-4C91981891E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768190" y="2180561"/>
            <a:ext cx="3706344" cy="2014539"/>
          </a:xfrm>
          <a:prstGeom prst="rect">
            <a:avLst/>
          </a:prstGeom>
        </p:spPr>
      </p:pic>
    </p:spTree>
    <p:extLst>
      <p:ext uri="{BB962C8B-B14F-4D97-AF65-F5344CB8AC3E}">
        <p14:creationId xmlns:p14="http://schemas.microsoft.com/office/powerpoint/2010/main" val="114441865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8F5988-8F69-2F19-C099-13BC72D4FC4C}"/>
              </a:ext>
            </a:extLst>
          </p:cNvPr>
          <p:cNvSpPr>
            <a:spLocks noGrp="1"/>
          </p:cNvSpPr>
          <p:nvPr>
            <p:ph type="title"/>
          </p:nvPr>
        </p:nvSpPr>
        <p:spPr>
          <a:xfrm>
            <a:off x="838200" y="136525"/>
            <a:ext cx="10515600" cy="2025292"/>
          </a:xfrm>
        </p:spPr>
        <p:txBody>
          <a:bodyPr/>
          <a:lstStyle/>
          <a:p>
            <a:pPr marL="857250" indent="-857250" algn="ctr">
              <a:buFont typeface="+mj-lt"/>
              <a:buAutoNum type="romanUcPeriod" startAt="2"/>
            </a:pPr>
            <a:r>
              <a:rPr lang="fr-FR" b="1" dirty="0"/>
              <a:t>Où trouve t-on nos traces numériques?</a:t>
            </a:r>
            <a:endParaRPr lang="fr-FR" dirty="0"/>
          </a:p>
        </p:txBody>
      </p:sp>
      <p:sp>
        <p:nvSpPr>
          <p:cNvPr id="3" name="Espace réservé du contenu 2">
            <a:extLst>
              <a:ext uri="{FF2B5EF4-FFF2-40B4-BE49-F238E27FC236}">
                <a16:creationId xmlns:a16="http://schemas.microsoft.com/office/drawing/2014/main" id="{4869E37B-95E3-7A5D-C8DF-D43D82FA3F0D}"/>
              </a:ext>
            </a:extLst>
          </p:cNvPr>
          <p:cNvSpPr>
            <a:spLocks noGrp="1"/>
          </p:cNvSpPr>
          <p:nvPr>
            <p:ph idx="1"/>
          </p:nvPr>
        </p:nvSpPr>
        <p:spPr>
          <a:xfrm>
            <a:off x="838200" y="1602769"/>
            <a:ext cx="11168010" cy="4643919"/>
          </a:xfrm>
        </p:spPr>
        <p:txBody>
          <a:bodyPr>
            <a:normAutofit/>
          </a:bodyPr>
          <a:lstStyle/>
          <a:p>
            <a:pPr marL="514350" indent="-514350">
              <a:buFont typeface="+mj-lt"/>
              <a:buAutoNum type="arabicPeriod" startAt="2"/>
            </a:pPr>
            <a:r>
              <a:rPr lang="fr-FR" b="1" dirty="0"/>
              <a:t>Navigation Internet(moteurs de recherche)</a:t>
            </a:r>
          </a:p>
          <a:p>
            <a:pPr marL="514350" indent="-514350">
              <a:buFont typeface="+mj-lt"/>
              <a:buAutoNum type="arabicPeriod" startAt="2"/>
            </a:pPr>
            <a:endParaRPr lang="fr-FR" b="1" dirty="0"/>
          </a:p>
          <a:p>
            <a:pPr marL="514350" indent="-514350">
              <a:buFont typeface="+mj-lt"/>
              <a:buAutoNum type="arabicPeriod" startAt="2"/>
            </a:pPr>
            <a:endParaRPr lang="fr-FR" b="1" dirty="0"/>
          </a:p>
          <a:p>
            <a:pPr marL="514350" indent="-514350">
              <a:buFont typeface="+mj-lt"/>
              <a:buAutoNum type="arabicPeriod" startAt="2"/>
            </a:pPr>
            <a:endParaRPr lang="fr-FR" b="1" dirty="0"/>
          </a:p>
          <a:p>
            <a:pPr marL="514350" indent="-514350">
              <a:buFont typeface="+mj-lt"/>
              <a:buAutoNum type="arabicPeriod" startAt="2"/>
            </a:pPr>
            <a:endParaRPr lang="fr-FR" b="1" dirty="0"/>
          </a:p>
          <a:p>
            <a:pPr marL="0" indent="0">
              <a:buNone/>
            </a:pPr>
            <a:r>
              <a:rPr lang="fr-FR" sz="2000" dirty="0"/>
              <a:t>Lorsqu’on navigue sur internet avec Google chrome, Mozilla Firefox ou via Google:</a:t>
            </a:r>
          </a:p>
          <a:p>
            <a:r>
              <a:rPr lang="fr-FR" sz="2000" dirty="0"/>
              <a:t>Recherches effectuées</a:t>
            </a:r>
          </a:p>
          <a:p>
            <a:r>
              <a:rPr lang="fr-FR" sz="2000" dirty="0"/>
              <a:t>Sites visités</a:t>
            </a:r>
          </a:p>
          <a:p>
            <a:r>
              <a:rPr lang="fr-FR" sz="2000" dirty="0"/>
              <a:t>Cookies et adresse IP</a:t>
            </a:r>
          </a:p>
          <a:p>
            <a:pPr marL="0" indent="0">
              <a:buNone/>
            </a:pPr>
            <a:r>
              <a:rPr lang="fr-FR" sz="2000" dirty="0"/>
              <a:t>Ces données servent souvent à </a:t>
            </a:r>
            <a:r>
              <a:rPr lang="fr-FR" sz="2000" b="1" dirty="0"/>
              <a:t>la publicité ciblée </a:t>
            </a:r>
            <a:r>
              <a:rPr lang="fr-FR" sz="2000" dirty="0"/>
              <a:t>ou à l’analyse comportementale.</a:t>
            </a:r>
          </a:p>
          <a:p>
            <a:endParaRPr lang="fr-FR" sz="2000" dirty="0"/>
          </a:p>
        </p:txBody>
      </p:sp>
      <p:sp>
        <p:nvSpPr>
          <p:cNvPr id="4" name="Espace réservé du numéro de diapositive 3">
            <a:extLst>
              <a:ext uri="{FF2B5EF4-FFF2-40B4-BE49-F238E27FC236}">
                <a16:creationId xmlns:a16="http://schemas.microsoft.com/office/drawing/2014/main" id="{44BBA470-3E82-C455-3F84-90D7644BCEA1}"/>
              </a:ext>
            </a:extLst>
          </p:cNvPr>
          <p:cNvSpPr>
            <a:spLocks noGrp="1"/>
          </p:cNvSpPr>
          <p:nvPr>
            <p:ph type="sldNum" sz="quarter" idx="12"/>
          </p:nvPr>
        </p:nvSpPr>
        <p:spPr/>
        <p:txBody>
          <a:bodyPr/>
          <a:lstStyle/>
          <a:p>
            <a:fld id="{C5BE00CB-013B-4E07-990C-5839F0AEBD76}" type="slidenum">
              <a:rPr lang="fr-FR" smtClean="0">
                <a:solidFill>
                  <a:srgbClr val="FF0000"/>
                </a:solidFill>
              </a:rPr>
              <a:t>7</a:t>
            </a:fld>
            <a:endParaRPr lang="fr-FR" dirty="0">
              <a:solidFill>
                <a:srgbClr val="FF0000"/>
              </a:solidFill>
            </a:endParaRPr>
          </a:p>
        </p:txBody>
      </p:sp>
      <p:pic>
        <p:nvPicPr>
          <p:cNvPr id="8" name="Image 7">
            <a:extLst>
              <a:ext uri="{FF2B5EF4-FFF2-40B4-BE49-F238E27FC236}">
                <a16:creationId xmlns:a16="http://schemas.microsoft.com/office/drawing/2014/main" id="{B7C6867A-366D-E37D-D9CD-D59731906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54" y="2175442"/>
            <a:ext cx="4496656" cy="1934222"/>
          </a:xfrm>
          <a:prstGeom prst="rect">
            <a:avLst/>
          </a:prstGeom>
        </p:spPr>
      </p:pic>
      <p:pic>
        <p:nvPicPr>
          <p:cNvPr id="10" name="Image 9">
            <a:extLst>
              <a:ext uri="{FF2B5EF4-FFF2-40B4-BE49-F238E27FC236}">
                <a16:creationId xmlns:a16="http://schemas.microsoft.com/office/drawing/2014/main" id="{FB1DC844-9754-144D-24D2-E0443500A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210" y="2175442"/>
            <a:ext cx="3969928" cy="1934222"/>
          </a:xfrm>
          <a:prstGeom prst="rect">
            <a:avLst/>
          </a:prstGeom>
        </p:spPr>
      </p:pic>
      <p:pic>
        <p:nvPicPr>
          <p:cNvPr id="12" name="Image 11">
            <a:extLst>
              <a:ext uri="{FF2B5EF4-FFF2-40B4-BE49-F238E27FC236}">
                <a16:creationId xmlns:a16="http://schemas.microsoft.com/office/drawing/2014/main" id="{A51516F5-049D-A033-BB85-AE12EE2ED7F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84138" y="2189065"/>
            <a:ext cx="2611526" cy="1934223"/>
          </a:xfrm>
          <a:prstGeom prst="rect">
            <a:avLst/>
          </a:prstGeom>
        </p:spPr>
      </p:pic>
    </p:spTree>
    <p:extLst>
      <p:ext uri="{BB962C8B-B14F-4D97-AF65-F5344CB8AC3E}">
        <p14:creationId xmlns:p14="http://schemas.microsoft.com/office/powerpoint/2010/main" val="29749130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31B2E-45A3-8BF7-32A3-1B31982154A3}"/>
              </a:ext>
            </a:extLst>
          </p:cNvPr>
          <p:cNvSpPr>
            <a:spLocks noGrp="1"/>
          </p:cNvSpPr>
          <p:nvPr>
            <p:ph type="title"/>
          </p:nvPr>
        </p:nvSpPr>
        <p:spPr/>
        <p:txBody>
          <a:bodyPr/>
          <a:lstStyle/>
          <a:p>
            <a:pPr marL="857250" indent="-857250" algn="ctr">
              <a:buFont typeface="+mj-lt"/>
              <a:buAutoNum type="romanUcPeriod" startAt="2"/>
            </a:pPr>
            <a:r>
              <a:rPr lang="fr-FR" b="1" dirty="0"/>
              <a:t>Où trouve t-on nos traces numériques?</a:t>
            </a:r>
            <a:endParaRPr lang="fr-FR" dirty="0"/>
          </a:p>
        </p:txBody>
      </p:sp>
      <p:sp>
        <p:nvSpPr>
          <p:cNvPr id="3" name="Espace réservé du contenu 2">
            <a:extLst>
              <a:ext uri="{FF2B5EF4-FFF2-40B4-BE49-F238E27FC236}">
                <a16:creationId xmlns:a16="http://schemas.microsoft.com/office/drawing/2014/main" id="{D06BD49A-7321-4D7C-C7B9-1DEFF671F94F}"/>
              </a:ext>
            </a:extLst>
          </p:cNvPr>
          <p:cNvSpPr>
            <a:spLocks noGrp="1"/>
          </p:cNvSpPr>
          <p:nvPr>
            <p:ph idx="1"/>
          </p:nvPr>
        </p:nvSpPr>
        <p:spPr>
          <a:xfrm>
            <a:off x="838199" y="1825625"/>
            <a:ext cx="11110645" cy="4351338"/>
          </a:xfrm>
        </p:spPr>
        <p:txBody>
          <a:bodyPr/>
          <a:lstStyle/>
          <a:p>
            <a:pPr marL="514350" indent="-514350">
              <a:buFont typeface="+mj-lt"/>
              <a:buAutoNum type="arabicPeriod" startAt="3"/>
            </a:pPr>
            <a:r>
              <a:rPr lang="fr-FR" b="1" dirty="0"/>
              <a:t>Appareils numériques(smartphones et ordinateurs)</a:t>
            </a:r>
          </a:p>
          <a:p>
            <a:pPr marL="514350" indent="-514350">
              <a:buFont typeface="+mj-lt"/>
              <a:buAutoNum type="arabicPeriod" startAt="3"/>
            </a:pPr>
            <a:endParaRPr lang="fr-FR" b="1" dirty="0"/>
          </a:p>
          <a:p>
            <a:pPr marL="514350" indent="-514350">
              <a:buFont typeface="+mj-lt"/>
              <a:buAutoNum type="arabicPeriod" startAt="3"/>
            </a:pPr>
            <a:endParaRPr lang="fr-FR" b="1" dirty="0"/>
          </a:p>
          <a:p>
            <a:pPr marL="514350" indent="-514350">
              <a:buFont typeface="+mj-lt"/>
              <a:buAutoNum type="arabicPeriod" startAt="3"/>
            </a:pPr>
            <a:endParaRPr lang="fr-FR" b="1" dirty="0"/>
          </a:p>
          <a:p>
            <a:pPr marL="514350" indent="-514350">
              <a:buFont typeface="+mj-lt"/>
              <a:buAutoNum type="arabicPeriod" startAt="3"/>
            </a:pPr>
            <a:endParaRPr lang="fr-FR" b="1" dirty="0"/>
          </a:p>
          <a:p>
            <a:pPr marL="514350" indent="-514350">
              <a:buFont typeface="+mj-lt"/>
              <a:buAutoNum type="arabicPeriod" startAt="3"/>
            </a:pPr>
            <a:endParaRPr lang="fr-FR" b="1" dirty="0"/>
          </a:p>
          <a:p>
            <a:pPr marL="514350" indent="-514350">
              <a:buFont typeface="+mj-lt"/>
              <a:buAutoNum type="arabicPeriod" startAt="3"/>
            </a:pPr>
            <a:endParaRPr lang="fr-FR" b="1" dirty="0"/>
          </a:p>
          <a:p>
            <a:pPr marL="0" indent="0">
              <a:buNone/>
            </a:pPr>
            <a:r>
              <a:rPr lang="fr-FR" sz="2000" dirty="0"/>
              <a:t>Sur nos PC ou nos téléphones, les traces incluent:</a:t>
            </a:r>
          </a:p>
          <a:p>
            <a:pPr marL="0" indent="0">
              <a:buNone/>
            </a:pPr>
            <a:r>
              <a:rPr lang="fr-FR" sz="2000" dirty="0"/>
              <a:t>La localisation, les applications installées, la connexion Wi-Fi</a:t>
            </a:r>
          </a:p>
          <a:p>
            <a:pPr marL="0" indent="0">
              <a:buNone/>
            </a:pPr>
            <a:endParaRPr lang="fr-FR" b="1" dirty="0"/>
          </a:p>
        </p:txBody>
      </p:sp>
      <p:sp>
        <p:nvSpPr>
          <p:cNvPr id="4" name="Espace réservé du numéro de diapositive 3">
            <a:extLst>
              <a:ext uri="{FF2B5EF4-FFF2-40B4-BE49-F238E27FC236}">
                <a16:creationId xmlns:a16="http://schemas.microsoft.com/office/drawing/2014/main" id="{E59A9D8A-FE27-B098-D727-7D13F9DF719F}"/>
              </a:ext>
            </a:extLst>
          </p:cNvPr>
          <p:cNvSpPr>
            <a:spLocks noGrp="1"/>
          </p:cNvSpPr>
          <p:nvPr>
            <p:ph type="sldNum" sz="quarter" idx="12"/>
          </p:nvPr>
        </p:nvSpPr>
        <p:spPr/>
        <p:txBody>
          <a:bodyPr/>
          <a:lstStyle/>
          <a:p>
            <a:fld id="{C5BE00CB-013B-4E07-990C-5839F0AEBD76}" type="slidenum">
              <a:rPr lang="fr-FR" smtClean="0"/>
              <a:t>8</a:t>
            </a:fld>
            <a:endParaRPr lang="fr-FR"/>
          </a:p>
        </p:txBody>
      </p:sp>
      <p:pic>
        <p:nvPicPr>
          <p:cNvPr id="6" name="Image 5">
            <a:extLst>
              <a:ext uri="{FF2B5EF4-FFF2-40B4-BE49-F238E27FC236}">
                <a16:creationId xmlns:a16="http://schemas.microsoft.com/office/drawing/2014/main" id="{308C35B8-97C1-BFCB-17E4-FC06066968EA}"/>
              </a:ext>
            </a:extLst>
          </p:cNvPr>
          <p:cNvPicPr>
            <a:picLocks noChangeAspect="1"/>
          </p:cNvPicPr>
          <p:nvPr/>
        </p:nvPicPr>
        <p:blipFill>
          <a:blip r:embed="rId2">
            <a:extLst>
              <a:ext uri="{28A0092B-C50C-407E-A947-70E740481C1C}">
                <a14:useLocalDpi xmlns:a14="http://schemas.microsoft.com/office/drawing/2010/main" val="0"/>
              </a:ext>
            </a:extLst>
          </a:blip>
          <a:srcRect t="11401" b="12879"/>
          <a:stretch>
            <a:fillRect/>
          </a:stretch>
        </p:blipFill>
        <p:spPr>
          <a:xfrm>
            <a:off x="977199" y="2460009"/>
            <a:ext cx="3168981" cy="2835668"/>
          </a:xfrm>
          <a:prstGeom prst="rect">
            <a:avLst/>
          </a:prstGeom>
          <a:ln>
            <a:noFill/>
          </a:ln>
          <a:effectLst>
            <a:softEdge rad="112500"/>
          </a:effectLst>
        </p:spPr>
      </p:pic>
      <p:pic>
        <p:nvPicPr>
          <p:cNvPr id="8" name="Image 7">
            <a:extLst>
              <a:ext uri="{FF2B5EF4-FFF2-40B4-BE49-F238E27FC236}">
                <a16:creationId xmlns:a16="http://schemas.microsoft.com/office/drawing/2014/main" id="{3866BBEB-20D0-EF4A-6624-2275455F6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290" y="2515865"/>
            <a:ext cx="3832261" cy="2723956"/>
          </a:xfrm>
          <a:prstGeom prst="rect">
            <a:avLst/>
          </a:prstGeom>
          <a:ln>
            <a:noFill/>
          </a:ln>
          <a:effectLst>
            <a:softEdge rad="112500"/>
          </a:effectLst>
        </p:spPr>
      </p:pic>
      <p:pic>
        <p:nvPicPr>
          <p:cNvPr id="10" name="Image 9">
            <a:extLst>
              <a:ext uri="{FF2B5EF4-FFF2-40B4-BE49-F238E27FC236}">
                <a16:creationId xmlns:a16="http://schemas.microsoft.com/office/drawing/2014/main" id="{A3562F3C-A9D5-FA90-7793-3DF2CB560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7551" y="2460009"/>
            <a:ext cx="3291767" cy="2723956"/>
          </a:xfrm>
          <a:prstGeom prst="rect">
            <a:avLst/>
          </a:prstGeom>
          <a:ln>
            <a:noFill/>
          </a:ln>
          <a:effectLst>
            <a:softEdge rad="112500"/>
          </a:effectLst>
        </p:spPr>
      </p:pic>
    </p:spTree>
    <p:extLst>
      <p:ext uri="{BB962C8B-B14F-4D97-AF65-F5344CB8AC3E}">
        <p14:creationId xmlns:p14="http://schemas.microsoft.com/office/powerpoint/2010/main" val="36761907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51010-859F-4914-A897-15D03060B43E}"/>
              </a:ext>
            </a:extLst>
          </p:cNvPr>
          <p:cNvSpPr>
            <a:spLocks noGrp="1"/>
          </p:cNvSpPr>
          <p:nvPr>
            <p:ph type="title"/>
          </p:nvPr>
        </p:nvSpPr>
        <p:spPr/>
        <p:txBody>
          <a:bodyPr/>
          <a:lstStyle/>
          <a:p>
            <a:pPr marL="857250" indent="-857250" algn="ctr">
              <a:buFont typeface="+mj-lt"/>
              <a:buAutoNum type="romanUcPeriod" startAt="2"/>
            </a:pPr>
            <a:r>
              <a:rPr lang="fr-FR" b="1" dirty="0"/>
              <a:t>Où trouve t-on nos traces numériques?</a:t>
            </a:r>
          </a:p>
        </p:txBody>
      </p:sp>
      <p:sp>
        <p:nvSpPr>
          <p:cNvPr id="3" name="Espace réservé du contenu 2">
            <a:extLst>
              <a:ext uri="{FF2B5EF4-FFF2-40B4-BE49-F238E27FC236}">
                <a16:creationId xmlns:a16="http://schemas.microsoft.com/office/drawing/2014/main" id="{E180CE53-B6ED-42AA-B039-791BE8CBBEFB}"/>
              </a:ext>
            </a:extLst>
          </p:cNvPr>
          <p:cNvSpPr>
            <a:spLocks noGrp="1"/>
          </p:cNvSpPr>
          <p:nvPr>
            <p:ph idx="1"/>
          </p:nvPr>
        </p:nvSpPr>
        <p:spPr/>
        <p:txBody>
          <a:bodyPr>
            <a:normAutofit lnSpcReduction="10000"/>
          </a:bodyPr>
          <a:lstStyle/>
          <a:p>
            <a:pPr marL="514350" indent="-514350">
              <a:buFont typeface="+mj-lt"/>
              <a:buAutoNum type="arabicPeriod" startAt="4"/>
            </a:pPr>
            <a:r>
              <a:rPr lang="fr-FR" b="1" dirty="0"/>
              <a:t>Service en ligne et comptes utilisateurs</a:t>
            </a:r>
          </a:p>
          <a:p>
            <a:pPr marL="514350" indent="-514350">
              <a:buFont typeface="+mj-lt"/>
              <a:buAutoNum type="arabicPeriod" startAt="4"/>
            </a:pPr>
            <a:endParaRPr lang="fr-FR" b="1" dirty="0"/>
          </a:p>
          <a:p>
            <a:pPr marL="514350" indent="-514350">
              <a:buFont typeface="+mj-lt"/>
              <a:buAutoNum type="arabicPeriod" startAt="4"/>
            </a:pPr>
            <a:endParaRPr lang="fr-FR" b="1" dirty="0"/>
          </a:p>
          <a:p>
            <a:pPr marL="514350" indent="-514350">
              <a:buFont typeface="+mj-lt"/>
              <a:buAutoNum type="arabicPeriod" startAt="4"/>
            </a:pPr>
            <a:endParaRPr lang="fr-FR" b="1" dirty="0"/>
          </a:p>
          <a:p>
            <a:pPr marL="514350" indent="-514350">
              <a:buFont typeface="+mj-lt"/>
              <a:buAutoNum type="arabicPeriod" startAt="4"/>
            </a:pPr>
            <a:endParaRPr lang="fr-FR" b="1" dirty="0"/>
          </a:p>
          <a:p>
            <a:pPr marL="514350" indent="-514350">
              <a:buFont typeface="+mj-lt"/>
              <a:buAutoNum type="arabicPeriod" startAt="4"/>
            </a:pPr>
            <a:endParaRPr lang="fr-FR" sz="2000" b="1" dirty="0"/>
          </a:p>
          <a:p>
            <a:pPr marL="0" indent="0" algn="just">
              <a:buNone/>
            </a:pPr>
            <a:endParaRPr lang="fr-FR" sz="2000" dirty="0"/>
          </a:p>
          <a:p>
            <a:pPr marL="0" indent="0" algn="just">
              <a:buNone/>
            </a:pPr>
            <a:r>
              <a:rPr lang="fr-FR" sz="2000" dirty="0"/>
              <a:t>Sur des services comme Gmail, Amazon ou des plateformes administratives on laisse des traces comme: nom, prénom, adresse e-mail, historique d’achats, connexions et horaires.</a:t>
            </a:r>
          </a:p>
          <a:p>
            <a:pPr marL="0" indent="0" algn="just">
              <a:buNone/>
            </a:pPr>
            <a:r>
              <a:rPr lang="fr-FR" sz="2000" dirty="0"/>
              <a:t>Ces traces sont souvent stockées dans des bases de données.</a:t>
            </a:r>
            <a:endParaRPr lang="fr-FR" dirty="0"/>
          </a:p>
        </p:txBody>
      </p:sp>
      <p:sp>
        <p:nvSpPr>
          <p:cNvPr id="4" name="Espace réservé du numéro de diapositive 3"/>
          <p:cNvSpPr>
            <a:spLocks noGrp="1"/>
          </p:cNvSpPr>
          <p:nvPr>
            <p:ph type="sldNum" sz="quarter" idx="12"/>
          </p:nvPr>
        </p:nvSpPr>
        <p:spPr/>
        <p:txBody>
          <a:bodyPr/>
          <a:lstStyle/>
          <a:p>
            <a:fld id="{C5BE00CB-013B-4E07-990C-5839F0AEBD76}" type="slidenum">
              <a:rPr lang="fr-FR" smtClean="0">
                <a:solidFill>
                  <a:srgbClr val="FF0000"/>
                </a:solidFill>
              </a:rPr>
              <a:t>9</a:t>
            </a:fld>
            <a:endParaRPr lang="fr-FR" dirty="0">
              <a:solidFill>
                <a:srgbClr val="FF0000"/>
              </a:solidFill>
            </a:endParaRPr>
          </a:p>
        </p:txBody>
      </p:sp>
      <p:pic>
        <p:nvPicPr>
          <p:cNvPr id="9" name="Image 8">
            <a:extLst>
              <a:ext uri="{FF2B5EF4-FFF2-40B4-BE49-F238E27FC236}">
                <a16:creationId xmlns:a16="http://schemas.microsoft.com/office/drawing/2014/main" id="{BDA36E9B-CCBF-3804-03E7-EA3895705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2243054"/>
            <a:ext cx="4391346" cy="2513881"/>
          </a:xfrm>
          <a:prstGeom prst="rect">
            <a:avLst/>
          </a:prstGeom>
          <a:ln>
            <a:noFill/>
          </a:ln>
          <a:effectLst>
            <a:softEdge rad="112500"/>
          </a:effectLst>
        </p:spPr>
      </p:pic>
      <p:pic>
        <p:nvPicPr>
          <p:cNvPr id="13" name="Image 12">
            <a:extLst>
              <a:ext uri="{FF2B5EF4-FFF2-40B4-BE49-F238E27FC236}">
                <a16:creationId xmlns:a16="http://schemas.microsoft.com/office/drawing/2014/main" id="{6539DE34-EA13-8803-E43D-01EEBA803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547" y="2243054"/>
            <a:ext cx="3364508" cy="2513881"/>
          </a:xfrm>
          <a:prstGeom prst="rect">
            <a:avLst/>
          </a:prstGeom>
          <a:ln>
            <a:noFill/>
          </a:ln>
          <a:effectLst>
            <a:softEdge rad="112500"/>
          </a:effectLst>
        </p:spPr>
      </p:pic>
      <p:pic>
        <p:nvPicPr>
          <p:cNvPr id="15" name="Image 14">
            <a:extLst>
              <a:ext uri="{FF2B5EF4-FFF2-40B4-BE49-F238E27FC236}">
                <a16:creationId xmlns:a16="http://schemas.microsoft.com/office/drawing/2014/main" id="{6AFD1F32-A928-F249-3939-179482DEA216}"/>
              </a:ext>
            </a:extLst>
          </p:cNvPr>
          <p:cNvPicPr>
            <a:picLocks noChangeAspect="1"/>
          </p:cNvPicPr>
          <p:nvPr/>
        </p:nvPicPr>
        <p:blipFill>
          <a:blip r:embed="rId4">
            <a:extLst>
              <a:ext uri="{28A0092B-C50C-407E-A947-70E740481C1C}">
                <a14:useLocalDpi xmlns:a14="http://schemas.microsoft.com/office/drawing/2010/main" val="0"/>
              </a:ext>
            </a:extLst>
          </a:blip>
          <a:srcRect t="13782" r="180" b="14307"/>
          <a:stretch>
            <a:fillRect/>
          </a:stretch>
        </p:blipFill>
        <p:spPr>
          <a:xfrm>
            <a:off x="8510323" y="2243054"/>
            <a:ext cx="1825480" cy="2513881"/>
          </a:xfrm>
          <a:prstGeom prst="rect">
            <a:avLst/>
          </a:prstGeom>
          <a:ln>
            <a:noFill/>
          </a:ln>
          <a:effectLst>
            <a:softEdge rad="112500"/>
          </a:effectLst>
        </p:spPr>
      </p:pic>
    </p:spTree>
    <p:extLst>
      <p:ext uri="{BB962C8B-B14F-4D97-AF65-F5344CB8AC3E}">
        <p14:creationId xmlns:p14="http://schemas.microsoft.com/office/powerpoint/2010/main" val="1589502646"/>
      </p:ext>
    </p:extLst>
  </p:cSld>
  <p:clrMapOvr>
    <a:masterClrMapping/>
  </p:clrMapOvr>
  <p:transition spd="slow">
    <p:wipe/>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905</Words>
  <Application>Microsoft Office PowerPoint</Application>
  <PresentationFormat>Grand écran</PresentationFormat>
  <Paragraphs>204</Paragraphs>
  <Slides>22</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22</vt:i4>
      </vt:variant>
    </vt:vector>
  </HeadingPairs>
  <TitlesOfParts>
    <vt:vector size="27" baseType="lpstr">
      <vt:lpstr>Arial</vt:lpstr>
      <vt:lpstr>Calibri</vt:lpstr>
      <vt:lpstr>Calibri Light</vt:lpstr>
      <vt:lpstr>Wingdings</vt:lpstr>
      <vt:lpstr>Thème Office</vt:lpstr>
      <vt:lpstr>           OSINT ET CYBERDEFENSE:COMMENT LES ADVERSAIRES RECUPERENT NOS TRACES NUMERIQUES</vt:lpstr>
      <vt:lpstr>PLAN</vt:lpstr>
      <vt:lpstr>INTRODUCTION</vt:lpstr>
      <vt:lpstr>Définitions des termes clés</vt:lpstr>
      <vt:lpstr>Définition des termes clés</vt:lpstr>
      <vt:lpstr>Où trouve t-on nos traces numériques?</vt:lpstr>
      <vt:lpstr>Où trouve t-on nos traces numériques?</vt:lpstr>
      <vt:lpstr>Où trouve t-on nos traces numériques?</vt:lpstr>
      <vt:lpstr>Où trouve t-on nos traces numériques?</vt:lpstr>
      <vt:lpstr>De l’OSINT à la CYBERATTAQUE: Méthodes utilisées par les adversaires.</vt:lpstr>
      <vt:lpstr>De l’OSINT à la CYBERATTAQUE: Méthodes utilisées par les adversaires</vt:lpstr>
      <vt:lpstr>De l’OSINT à la CYBERATTAQUE: Méthodes utilisées par les adversaires.</vt:lpstr>
      <vt:lpstr>De l’OSINT à la CYBERATTAQUE: Méthodes utilisées par les adversaires</vt:lpstr>
      <vt:lpstr>De l’OSINT à la CYBERATTAQUE: Méthodes utilisées par les adversaires</vt:lpstr>
      <vt:lpstr>Rôle de la CYBERDEFENSE: Comment se prémunir des intrusions des adversaires?</vt:lpstr>
      <vt:lpstr>Rôle de la CYBERDEFENSE: Comment se prémunir des intrusions des adversaires?</vt:lpstr>
      <vt:lpstr>Rôle de la CYBERDEFENSE: Comment se prémunir des intrusions des adversaires?</vt:lpstr>
      <vt:lpstr>Rôle de la CYBERDEFENSE: Comment se prémunir des intrusions des adversaires?</vt:lpstr>
      <vt:lpstr>Rôle de la CYBERDEFENSE: Comment se prémunir des intrusions des adversaires?</vt:lpstr>
      <vt:lpstr>Rôle de la CYBERDEFENSE: Comment se prémunir des intrusions des adversaires?</vt:lpstr>
      <vt:lpstr>CONCLUSION</vt:lpstr>
      <vt:lpstr>JE VOUS REMERCIE POUR VOTRE AIMABLE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OSINT ET CYBERDEFENSE:COMMENT LES ADVERSAIRES RECUPERENT NOS TRACES NUMERIQUES</dc:title>
  <dc:creator>ACER</dc:creator>
  <cp:lastModifiedBy>user</cp:lastModifiedBy>
  <cp:revision>46</cp:revision>
  <dcterms:created xsi:type="dcterms:W3CDTF">2026-01-16T01:40:03Z</dcterms:created>
  <dcterms:modified xsi:type="dcterms:W3CDTF">2026-01-26T08:04:02Z</dcterms:modified>
</cp:coreProperties>
</file>